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34"/>
  </p:notesMasterIdLst>
  <p:handoutMasterIdLst>
    <p:handoutMasterId r:id="rId35"/>
  </p:handoutMasterIdLst>
  <p:sldIdLst>
    <p:sldId id="256" r:id="rId2"/>
    <p:sldId id="257" r:id="rId3"/>
    <p:sldId id="258" r:id="rId4"/>
    <p:sldId id="214748176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147481756" r:id="rId22"/>
    <p:sldId id="2147481757" r:id="rId23"/>
    <p:sldId id="2147481758" r:id="rId24"/>
    <p:sldId id="2147481759" r:id="rId25"/>
    <p:sldId id="2147481760" r:id="rId26"/>
    <p:sldId id="2147481762" r:id="rId27"/>
    <p:sldId id="2147481761" r:id="rId28"/>
    <p:sldId id="2147481763" r:id="rId29"/>
    <p:sldId id="2147481764" r:id="rId30"/>
    <p:sldId id="2147481765" r:id="rId31"/>
    <p:sldId id="2147481768" r:id="rId32"/>
    <p:sldId id="2147481767"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3B3B3B"/>
    <a:srgbClr val="F4FEFF"/>
    <a:srgbClr val="EFEFEF"/>
    <a:srgbClr val="8787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79477" autoAdjust="0"/>
  </p:normalViewPr>
  <p:slideViewPr>
    <p:cSldViewPr snapToGrid="0">
      <p:cViewPr varScale="1">
        <p:scale>
          <a:sx n="47" d="100"/>
          <a:sy n="47" d="100"/>
        </p:scale>
        <p:origin x="1288" y="24"/>
      </p:cViewPr>
      <p:guideLst/>
    </p:cSldViewPr>
  </p:slideViewPr>
  <p:notesTextViewPr>
    <p:cViewPr>
      <p:scale>
        <a:sx n="200" d="100"/>
        <a:sy n="200" d="100"/>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BA73873-91D2-BF4E-A57E-1A150D532D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37119CD-865D-4F69-1222-EA9F05C0DC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391F0F-5AC1-421A-86C1-CE082EB1E4D2}" type="datetimeFigureOut">
              <a:rPr lang="fr-FR" smtClean="0"/>
              <a:t>03/06/2026</a:t>
            </a:fld>
            <a:endParaRPr lang="fr-FR"/>
          </a:p>
        </p:txBody>
      </p:sp>
      <p:sp>
        <p:nvSpPr>
          <p:cNvPr id="4" name="Espace réservé du pied de page 3">
            <a:extLst>
              <a:ext uri="{FF2B5EF4-FFF2-40B4-BE49-F238E27FC236}">
                <a16:creationId xmlns:a16="http://schemas.microsoft.com/office/drawing/2014/main" id="{DDB93DC1-8EB9-58C0-6F72-D2A5448712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509CA9D0-AA77-D1C7-6FCC-6C1FCB5AB4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506D06-06D2-44C7-A269-A5381CC72C96}" type="slidenum">
              <a:rPr lang="fr-FR" smtClean="0"/>
              <a:t>‹N°›</a:t>
            </a:fld>
            <a:endParaRPr lang="fr-FR"/>
          </a:p>
        </p:txBody>
      </p:sp>
    </p:spTree>
    <p:extLst>
      <p:ext uri="{BB962C8B-B14F-4D97-AF65-F5344CB8AC3E}">
        <p14:creationId xmlns:p14="http://schemas.microsoft.com/office/powerpoint/2010/main" val="3971576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6AD798-5FD8-4F9F-818A-CA3F3C32F8A3}" type="datetimeFigureOut">
              <a:rPr lang="zh-CN" altLang="en-US" smtClean="0"/>
              <a:t>2026/6/3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45643-C09E-4CD4-B210-FBCB29409A61}" type="slidenum">
              <a:rPr lang="zh-CN" altLang="en-US" smtClean="0"/>
              <a:t>‹N°›</a:t>
            </a:fld>
            <a:endParaRPr lang="zh-CN" altLang="en-US"/>
          </a:p>
        </p:txBody>
      </p:sp>
    </p:spTree>
    <p:extLst>
      <p:ext uri="{BB962C8B-B14F-4D97-AF65-F5344CB8AC3E}">
        <p14:creationId xmlns:p14="http://schemas.microsoft.com/office/powerpoint/2010/main" val="3405069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PP/TPO : température 210/250°    Pression cavité 600/1200 b</a:t>
            </a:r>
          </a:p>
          <a:p>
            <a:r>
              <a:rPr lang="fr-FR" dirty="0" err="1"/>
              <a:t>pDCPD</a:t>
            </a:r>
            <a:r>
              <a:rPr lang="fr-FR" dirty="0"/>
              <a:t> :                        20/40°C   et                           2/20 b</a:t>
            </a:r>
          </a:p>
        </p:txBody>
      </p:sp>
      <p:sp>
        <p:nvSpPr>
          <p:cNvPr id="4" name="Espace réservé du numéro de diapositive 3"/>
          <p:cNvSpPr>
            <a:spLocks noGrp="1"/>
          </p:cNvSpPr>
          <p:nvPr>
            <p:ph type="sldNum" sz="quarter" idx="5"/>
          </p:nvPr>
        </p:nvSpPr>
        <p:spPr/>
        <p:txBody>
          <a:bodyPr/>
          <a:lstStyle/>
          <a:p>
            <a:fld id="{5B045643-C09E-4CD4-B210-FBCB29409A61}" type="slidenum">
              <a:rPr lang="zh-CN" altLang="en-US" smtClean="0"/>
              <a:t>22</a:t>
            </a:fld>
            <a:endParaRPr lang="zh-CN" altLang="en-US"/>
          </a:p>
        </p:txBody>
      </p:sp>
    </p:spTree>
    <p:extLst>
      <p:ext uri="{BB962C8B-B14F-4D97-AF65-F5344CB8AC3E}">
        <p14:creationId xmlns:p14="http://schemas.microsoft.com/office/powerpoint/2010/main" val="2306469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B045643-C09E-4CD4-B210-FBCB29409A61}" type="slidenum">
              <a:rPr lang="zh-CN" altLang="en-US" smtClean="0"/>
              <a:t>23</a:t>
            </a:fld>
            <a:endParaRPr lang="zh-CN" altLang="en-US"/>
          </a:p>
        </p:txBody>
      </p:sp>
    </p:spTree>
    <p:extLst>
      <p:ext uri="{BB962C8B-B14F-4D97-AF65-F5344CB8AC3E}">
        <p14:creationId xmlns:p14="http://schemas.microsoft.com/office/powerpoint/2010/main" val="47726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BA03-65FA-61B7-F88E-0A46EF443A8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CBF37F-EC67-A538-F38D-CCF46283975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B1E6464-8BA3-8668-EC0A-B317779C419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7470A42-C005-C58B-B54E-EA602D9198C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8BB76B4-8868-76C3-304F-0E9D9EDDDA1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4</a:t>
            </a:r>
          </a:p>
          <a:p>
            <a:r>
              <a:rPr lang="fr-FR" dirty="0"/>
              <a:t>HMR, PME implantée dans le Pays de Montbéliard, au cœur du berceau historique des automobiles Peugeot, développe des solutions technologiques pour les industriels depuis plus de 20 ans.</a:t>
            </a:r>
          </a:p>
          <a:p>
            <a:r>
              <a:rPr lang="fr-FR" dirty="0"/>
              <a:t>L’ADN de HMR, par la volonté de ses actionnaires fondateurs, par son organisation interne et par ses coopérations avec le réseau universitaire (UTBM) et le tissu industriel régional (merci au Pole Véhicule du Futur pour son soutien) est de rechercher des sujets technologiques à fort potentiel de croissance, de les développer et de les proposer à ses clients industriels.</a:t>
            </a:r>
          </a:p>
          <a:p>
            <a:r>
              <a:rPr lang="fr-FR" dirty="0"/>
              <a:t>A ce titre, je voudrais vous parler aujourd’hui de 2 sujets : l’impression Jet Encre technique et le matériau PDCPD.</a:t>
            </a:r>
          </a:p>
          <a:p>
            <a:endParaRPr lang="en-US" dirty="0"/>
          </a:p>
        </p:txBody>
      </p:sp>
      <p:sp>
        <p:nvSpPr>
          <p:cNvPr id="6" name="Footer Placeholder 5">
            <a:extLst>
              <a:ext uri="{FF2B5EF4-FFF2-40B4-BE49-F238E27FC236}">
                <a16:creationId xmlns:a16="http://schemas.microsoft.com/office/drawing/2014/main" id="{D515DC03-5FAC-E502-8B54-BC22C81F641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3BFF6D1-CE29-CB75-3B14-40E6CE10610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54429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HMR développe des technologies JE depuis 2019 mais avec l’accord de partenariat signé en 2024 avec la société AIJET elle possède, chose rarissime parmi les acteurs du JE, une expertise complète des 3 piliers d’un process IJ : les matières, les supports et les moyens. Cela permet de proposer à nos clients une étude complète sur mesure avec le développement d’un process adapté aux besoins pouvant inclure la production et la mise en service des moyens. Les derniers développements pour l’automobiles ont nécessité d’acquérir une connaissance fine des interactions en jeux et des mécanismes de vieillissement pour aboutir aux tenues extérieures exigées.</a:t>
            </a:r>
          </a:p>
          <a:p>
            <a:endParaRPr lang="fr-FR" dirty="0"/>
          </a:p>
        </p:txBody>
      </p:sp>
      <p:sp>
        <p:nvSpPr>
          <p:cNvPr id="4" name="Espace réservé du numéro de diapositive 3"/>
          <p:cNvSpPr>
            <a:spLocks noGrp="1"/>
          </p:cNvSpPr>
          <p:nvPr>
            <p:ph type="sldNum" sz="quarter" idx="5"/>
          </p:nvPr>
        </p:nvSpPr>
        <p:spPr/>
        <p:txBody>
          <a:bodyPr/>
          <a:lstStyle/>
          <a:p>
            <a:fld id="{5B045643-C09E-4CD4-B210-FBCB29409A61}" type="slidenum">
              <a:rPr lang="zh-CN" altLang="en-US" smtClean="0"/>
              <a:t>6</a:t>
            </a:fld>
            <a:endParaRPr lang="zh-CN" altLang="en-US"/>
          </a:p>
        </p:txBody>
      </p:sp>
    </p:spTree>
    <p:extLst>
      <p:ext uri="{BB962C8B-B14F-4D97-AF65-F5344CB8AC3E}">
        <p14:creationId xmlns:p14="http://schemas.microsoft.com/office/powerpoint/2010/main" val="363176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 niveau d’expertise a demandé des années de travaux de R&amp;D :</a:t>
            </a:r>
          </a:p>
          <a:p>
            <a:r>
              <a:rPr lang="fr-FR" dirty="0"/>
              <a:t>Les premiers brevets datent de 2019, une thèse CIFRE avec Stellantis s’est déroulée de 2021 à 2024 et les premières validations du </a:t>
            </a:r>
            <a:r>
              <a:rPr lang="fr-FR" dirty="0" err="1"/>
              <a:t>CdC</a:t>
            </a:r>
            <a:r>
              <a:rPr lang="fr-FR" dirty="0"/>
              <a:t> des revêtements peinture extérieurs automobile ont été validés, </a:t>
            </a:r>
            <a:r>
              <a:rPr lang="fr-FR" dirty="0" err="1"/>
              <a:t>yc</a:t>
            </a:r>
            <a:r>
              <a:rPr lang="fr-FR" dirty="0"/>
              <a:t> la tenue UV, en 2025. Nous proposons aujourd’hui des solutions impression industrielles en quadri + blanc + vernis.</a:t>
            </a:r>
          </a:p>
          <a:p>
            <a:endParaRPr lang="fr-FR" dirty="0"/>
          </a:p>
        </p:txBody>
      </p:sp>
      <p:sp>
        <p:nvSpPr>
          <p:cNvPr id="4" name="Espace réservé du numéro de diapositive 3"/>
          <p:cNvSpPr>
            <a:spLocks noGrp="1"/>
          </p:cNvSpPr>
          <p:nvPr>
            <p:ph type="sldNum" sz="quarter" idx="5"/>
          </p:nvPr>
        </p:nvSpPr>
        <p:spPr/>
        <p:txBody>
          <a:bodyPr/>
          <a:lstStyle/>
          <a:p>
            <a:fld id="{5B045643-C09E-4CD4-B210-FBCB29409A61}" type="slidenum">
              <a:rPr lang="zh-CN" altLang="en-US" smtClean="0"/>
              <a:t>7</a:t>
            </a:fld>
            <a:endParaRPr lang="zh-CN" altLang="en-US"/>
          </a:p>
        </p:txBody>
      </p:sp>
    </p:spTree>
    <p:extLst>
      <p:ext uri="{BB962C8B-B14F-4D97-AF65-F5344CB8AC3E}">
        <p14:creationId xmlns:p14="http://schemas.microsoft.com/office/powerpoint/2010/main" val="2086726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Outil intermédiaire développé et breveté par HMR permet d’autoadapter le pilotage de la tête au mouvement réel du porte outil (machine ou robot) ce qui a pour effet de réduire drastiquement l’exigence de précision demandée au robot qui est, sans cet outil, impossible à garantir dans un environnement et des dimensions industrielles.</a:t>
            </a:r>
          </a:p>
          <a:p>
            <a:r>
              <a:rPr lang="fr-FR" dirty="0"/>
              <a:t>C’est donc bien un verrou d’industrialisation que fait disparaitre HMR Expert par ce système.</a:t>
            </a:r>
          </a:p>
        </p:txBody>
      </p:sp>
      <p:sp>
        <p:nvSpPr>
          <p:cNvPr id="4" name="Espace réservé du numéro de diapositive 3"/>
          <p:cNvSpPr>
            <a:spLocks noGrp="1"/>
          </p:cNvSpPr>
          <p:nvPr>
            <p:ph type="sldNum" sz="quarter" idx="5"/>
          </p:nvPr>
        </p:nvSpPr>
        <p:spPr/>
        <p:txBody>
          <a:bodyPr/>
          <a:lstStyle/>
          <a:p>
            <a:fld id="{5B045643-C09E-4CD4-B210-FBCB29409A61}" type="slidenum">
              <a:rPr lang="zh-CN" altLang="en-US" smtClean="0"/>
              <a:t>10</a:t>
            </a:fld>
            <a:endParaRPr lang="zh-CN" altLang="en-US"/>
          </a:p>
        </p:txBody>
      </p:sp>
    </p:spTree>
    <p:extLst>
      <p:ext uri="{BB962C8B-B14F-4D97-AF65-F5344CB8AC3E}">
        <p14:creationId xmlns:p14="http://schemas.microsoft.com/office/powerpoint/2010/main" val="3460708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pSp>
        <p:nvGrpSpPr>
          <p:cNvPr id="26" name="Groupe 25">
            <a:extLst>
              <a:ext uri="{FF2B5EF4-FFF2-40B4-BE49-F238E27FC236}">
                <a16:creationId xmlns:a16="http://schemas.microsoft.com/office/drawing/2014/main" id="{D8D1CED9-DA5D-550A-156F-555249310B93}"/>
              </a:ext>
            </a:extLst>
          </p:cNvPr>
          <p:cNvGrpSpPr/>
          <p:nvPr userDrawn="1"/>
        </p:nvGrpSpPr>
        <p:grpSpPr>
          <a:xfrm>
            <a:off x="-67" y="1504332"/>
            <a:ext cx="12192067" cy="4621166"/>
            <a:chOff x="-67" y="2535088"/>
            <a:chExt cx="12192067" cy="3196797"/>
          </a:xfrm>
        </p:grpSpPr>
        <p:pic>
          <p:nvPicPr>
            <p:cNvPr id="27" name="Google Shape;54;p13">
              <a:extLst>
                <a:ext uri="{FF2B5EF4-FFF2-40B4-BE49-F238E27FC236}">
                  <a16:creationId xmlns:a16="http://schemas.microsoft.com/office/drawing/2014/main" id="{2946192F-0A9D-C934-DF1F-39A3DED6E47E}"/>
                </a:ext>
              </a:extLst>
            </p:cNvPr>
            <p:cNvPicPr preferRelativeResize="0"/>
            <p:nvPr userDrawn="1"/>
          </p:nvPicPr>
          <p:blipFill rotWithShape="1">
            <a:blip r:embed="rId2">
              <a:alphaModFix/>
            </a:blip>
            <a:srcRect t="58096" b="14777"/>
            <a:stretch/>
          </p:blipFill>
          <p:spPr>
            <a:xfrm>
              <a:off x="0" y="2616334"/>
              <a:ext cx="12192000" cy="3115551"/>
            </a:xfrm>
            <a:prstGeom prst="rect">
              <a:avLst/>
            </a:prstGeom>
            <a:noFill/>
            <a:ln>
              <a:noFill/>
            </a:ln>
          </p:spPr>
        </p:pic>
        <p:sp>
          <p:nvSpPr>
            <p:cNvPr id="28" name="Google Shape;66;p13">
              <a:extLst>
                <a:ext uri="{FF2B5EF4-FFF2-40B4-BE49-F238E27FC236}">
                  <a16:creationId xmlns:a16="http://schemas.microsoft.com/office/drawing/2014/main" id="{1957104A-8502-C551-157E-3BB2B28AA6B0}"/>
                </a:ext>
              </a:extLst>
            </p:cNvPr>
            <p:cNvSpPr/>
            <p:nvPr/>
          </p:nvSpPr>
          <p:spPr>
            <a:xfrm>
              <a:off x="-67" y="2535088"/>
              <a:ext cx="12192000" cy="126165"/>
            </a:xfrm>
            <a:prstGeom prst="rect">
              <a:avLst/>
            </a:prstGeom>
            <a:solidFill>
              <a:srgbClr val="E600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 name="Titre 1">
            <a:extLst>
              <a:ext uri="{FF2B5EF4-FFF2-40B4-BE49-F238E27FC236}">
                <a16:creationId xmlns:a16="http://schemas.microsoft.com/office/drawing/2014/main" id="{E2DBB920-E0A0-7BAC-BA6B-A40E7618A03A}"/>
              </a:ext>
            </a:extLst>
          </p:cNvPr>
          <p:cNvSpPr>
            <a:spLocks noGrp="1"/>
          </p:cNvSpPr>
          <p:nvPr>
            <p:ph type="ctrTitle"/>
          </p:nvPr>
        </p:nvSpPr>
        <p:spPr>
          <a:xfrm>
            <a:off x="1524000" y="2214319"/>
            <a:ext cx="9144000" cy="1295644"/>
          </a:xfrm>
          <a:prstGeom prst="rect">
            <a:avLst/>
          </a:prstGeom>
        </p:spPr>
        <p:txBody>
          <a:bodyPr anchor="b"/>
          <a:lstStyle>
            <a:lvl1pPr algn="ctr">
              <a:defRPr sz="60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1293F054-CFD6-B7DC-DF3F-9BB81CF445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16" name="Image 15" descr="Une image contenant Police, logo, Graphique, texte&#10;&#10;Description générée automatiquement">
            <a:extLst>
              <a:ext uri="{FF2B5EF4-FFF2-40B4-BE49-F238E27FC236}">
                <a16:creationId xmlns:a16="http://schemas.microsoft.com/office/drawing/2014/main" id="{BB921A36-559C-9E01-6EE0-3DEA31C70C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1030" y="373778"/>
            <a:ext cx="1699157" cy="881203"/>
          </a:xfrm>
          <a:prstGeom prst="rect">
            <a:avLst/>
          </a:prstGeom>
        </p:spPr>
      </p:pic>
      <p:sp>
        <p:nvSpPr>
          <p:cNvPr id="29" name="Espace réservé du numéro de diapositive 5">
            <a:extLst>
              <a:ext uri="{FF2B5EF4-FFF2-40B4-BE49-F238E27FC236}">
                <a16:creationId xmlns:a16="http://schemas.microsoft.com/office/drawing/2014/main" id="{764EBDA9-1CDB-DCD2-DECE-724F860A7C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000" b="1">
                <a:solidFill>
                  <a:schemeClr val="tx1"/>
                </a:solidFill>
              </a:defRPr>
            </a:lvl1pPr>
          </a:lstStyle>
          <a:p>
            <a:fld id="{4B60796B-CB92-40D1-9B66-3190DFEF75AD}" type="slidenum">
              <a:rPr lang="fr-FR" smtClean="0"/>
              <a:pPr/>
              <a:t>‹N°›</a:t>
            </a:fld>
            <a:endParaRPr lang="fr-FR" dirty="0"/>
          </a:p>
        </p:txBody>
      </p:sp>
    </p:spTree>
    <p:extLst>
      <p:ext uri="{BB962C8B-B14F-4D97-AF65-F5344CB8AC3E}">
        <p14:creationId xmlns:p14="http://schemas.microsoft.com/office/powerpoint/2010/main" val="1665529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grpSp>
        <p:nvGrpSpPr>
          <p:cNvPr id="4" name="Google Shape;78;p14">
            <a:extLst>
              <a:ext uri="{FF2B5EF4-FFF2-40B4-BE49-F238E27FC236}">
                <a16:creationId xmlns:a16="http://schemas.microsoft.com/office/drawing/2014/main" id="{DFC986C7-4DD7-7359-7A5E-C9DDEA9029DE}"/>
              </a:ext>
            </a:extLst>
          </p:cNvPr>
          <p:cNvGrpSpPr/>
          <p:nvPr userDrawn="1"/>
        </p:nvGrpSpPr>
        <p:grpSpPr>
          <a:xfrm rot="5400000">
            <a:off x="5612022" y="-5657056"/>
            <a:ext cx="973035" cy="12268200"/>
            <a:chOff x="-2" y="-4749"/>
            <a:chExt cx="872701" cy="5148251"/>
          </a:xfrm>
        </p:grpSpPr>
        <p:pic>
          <p:nvPicPr>
            <p:cNvPr id="5" name="Google Shape;79;p14">
              <a:extLst>
                <a:ext uri="{FF2B5EF4-FFF2-40B4-BE49-F238E27FC236}">
                  <a16:creationId xmlns:a16="http://schemas.microsoft.com/office/drawing/2014/main" id="{EB9980D5-671D-1C12-D640-BE48C462BB31}"/>
                </a:ext>
              </a:extLst>
            </p:cNvPr>
            <p:cNvPicPr preferRelativeResize="0"/>
            <p:nvPr/>
          </p:nvPicPr>
          <p:blipFill rotWithShape="1">
            <a:blip r:embed="rId2">
              <a:alphaModFix/>
            </a:blip>
            <a:srcRect t="58096" b="14777"/>
            <a:stretch/>
          </p:blipFill>
          <p:spPr>
            <a:xfrm rot="5400000">
              <a:off x="-2164514" y="2162138"/>
              <a:ext cx="5145876" cy="816851"/>
            </a:xfrm>
            <a:prstGeom prst="rect">
              <a:avLst/>
            </a:prstGeom>
            <a:noFill/>
            <a:ln>
              <a:noFill/>
            </a:ln>
          </p:spPr>
        </p:pic>
        <p:sp>
          <p:nvSpPr>
            <p:cNvPr id="6" name="Google Shape;80;p14">
              <a:extLst>
                <a:ext uri="{FF2B5EF4-FFF2-40B4-BE49-F238E27FC236}">
                  <a16:creationId xmlns:a16="http://schemas.microsoft.com/office/drawing/2014/main" id="{944A0736-B05B-0DD9-9F9F-0D0C615E1B82}"/>
                </a:ext>
              </a:extLst>
            </p:cNvPr>
            <p:cNvSpPr/>
            <p:nvPr/>
          </p:nvSpPr>
          <p:spPr>
            <a:xfrm rot="5400000">
              <a:off x="-1749414" y="2521387"/>
              <a:ext cx="5148250" cy="95977"/>
            </a:xfrm>
            <a:prstGeom prst="rect">
              <a:avLst/>
            </a:prstGeom>
            <a:solidFill>
              <a:srgbClr val="E600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 name="Titre 1">
            <a:extLst>
              <a:ext uri="{FF2B5EF4-FFF2-40B4-BE49-F238E27FC236}">
                <a16:creationId xmlns:a16="http://schemas.microsoft.com/office/drawing/2014/main" id="{01EC36A7-ED46-D75B-4A8D-6C152963D0FB}"/>
              </a:ext>
            </a:extLst>
          </p:cNvPr>
          <p:cNvSpPr>
            <a:spLocks noGrp="1"/>
          </p:cNvSpPr>
          <p:nvPr>
            <p:ph type="title"/>
          </p:nvPr>
        </p:nvSpPr>
        <p:spPr>
          <a:xfrm>
            <a:off x="345170" y="131462"/>
            <a:ext cx="6644523" cy="568940"/>
          </a:xfrm>
        </p:spPr>
        <p:txBody>
          <a:bodyPr>
            <a:noAutofit/>
          </a:bodyPr>
          <a:lstStyle>
            <a:lvl1pPr>
              <a:defRPr sz="3200" b="1">
                <a:solidFill>
                  <a:schemeClr val="bg1"/>
                </a:solidFill>
              </a:defRPr>
            </a:lvl1pPr>
          </a:lstStyle>
          <a:p>
            <a:r>
              <a:rPr lang="en-AE" noProof="0" dirty="0" err="1"/>
              <a:t>Modifiez</a:t>
            </a:r>
            <a:r>
              <a:rPr lang="en-AE" noProof="0" dirty="0"/>
              <a:t> le style du titre</a:t>
            </a:r>
          </a:p>
        </p:txBody>
      </p:sp>
      <p:sp>
        <p:nvSpPr>
          <p:cNvPr id="3" name="Espace réservé du contenu 2">
            <a:extLst>
              <a:ext uri="{FF2B5EF4-FFF2-40B4-BE49-F238E27FC236}">
                <a16:creationId xmlns:a16="http://schemas.microsoft.com/office/drawing/2014/main" id="{FD0404DC-3560-4055-A45B-E72E9CFDA33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7" name="Espace réservé du numéro de diapositive 25">
            <a:extLst>
              <a:ext uri="{FF2B5EF4-FFF2-40B4-BE49-F238E27FC236}">
                <a16:creationId xmlns:a16="http://schemas.microsoft.com/office/drawing/2014/main" id="{01D32E2D-7257-A0B3-EF78-6C0E6F8950B2}"/>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9" name="Espace réservé du numéro de diapositive 5">
            <a:extLst>
              <a:ext uri="{FF2B5EF4-FFF2-40B4-BE49-F238E27FC236}">
                <a16:creationId xmlns:a16="http://schemas.microsoft.com/office/drawing/2014/main" id="{06B2BD40-D3EC-36D8-7026-2E38A52A1E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000" b="1">
                <a:solidFill>
                  <a:schemeClr val="tx1"/>
                </a:solidFill>
              </a:defRPr>
            </a:lvl1pPr>
          </a:lstStyle>
          <a:p>
            <a:fld id="{4B60796B-CB92-40D1-9B66-3190DFEF75AD}" type="slidenum">
              <a:rPr lang="fr-FR" smtClean="0"/>
              <a:pPr/>
              <a:t>‹N°›</a:t>
            </a:fld>
            <a:endParaRPr lang="fr-FR" dirty="0"/>
          </a:p>
        </p:txBody>
      </p:sp>
      <p:pic>
        <p:nvPicPr>
          <p:cNvPr id="13" name="Image 12">
            <a:extLst>
              <a:ext uri="{FF2B5EF4-FFF2-40B4-BE49-F238E27FC236}">
                <a16:creationId xmlns:a16="http://schemas.microsoft.com/office/drawing/2014/main" id="{8EF60323-E8A3-4D04-1B57-D1FCB76262E6}"/>
              </a:ext>
            </a:extLst>
          </p:cNvPr>
          <p:cNvPicPr>
            <a:picLocks noChangeAspect="1"/>
          </p:cNvPicPr>
          <p:nvPr userDrawn="1"/>
        </p:nvPicPr>
        <p:blipFill>
          <a:blip r:embed="rId3"/>
          <a:srcRect t="1" r="85126" b="-69283"/>
          <a:stretch>
            <a:fillRect/>
          </a:stretch>
        </p:blipFill>
        <p:spPr>
          <a:xfrm>
            <a:off x="345171" y="6366641"/>
            <a:ext cx="747030" cy="672372"/>
          </a:xfrm>
          <a:prstGeom prst="rect">
            <a:avLst/>
          </a:prstGeom>
        </p:spPr>
      </p:pic>
      <p:cxnSp>
        <p:nvCxnSpPr>
          <p:cNvPr id="8" name="Connecteur droit 7">
            <a:extLst>
              <a:ext uri="{FF2B5EF4-FFF2-40B4-BE49-F238E27FC236}">
                <a16:creationId xmlns:a16="http://schemas.microsoft.com/office/drawing/2014/main" id="{EE1BAA39-DB11-09C7-C02E-A04CDDA33A50}"/>
              </a:ext>
            </a:extLst>
          </p:cNvPr>
          <p:cNvCxnSpPr/>
          <p:nvPr userDrawn="1"/>
        </p:nvCxnSpPr>
        <p:spPr>
          <a:xfrm>
            <a:off x="0" y="6284068"/>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641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C96F3D-1F79-D35D-EB27-D843436D2C80}"/>
              </a:ext>
            </a:extLst>
          </p:cNvPr>
          <p:cNvSpPr>
            <a:spLocks noGrp="1"/>
          </p:cNvSpPr>
          <p:nvPr>
            <p:ph type="title"/>
          </p:nvPr>
        </p:nvSpPr>
        <p:spPr/>
        <p:txBody>
          <a:bodyPr/>
          <a:lstStyle/>
          <a:p>
            <a:r>
              <a:rPr lang="fr-FR"/>
              <a:t>Modifiez le style du titre</a:t>
            </a:r>
          </a:p>
        </p:txBody>
      </p:sp>
      <p:grpSp>
        <p:nvGrpSpPr>
          <p:cNvPr id="27" name="Google Shape;78;p14">
            <a:extLst>
              <a:ext uri="{FF2B5EF4-FFF2-40B4-BE49-F238E27FC236}">
                <a16:creationId xmlns:a16="http://schemas.microsoft.com/office/drawing/2014/main" id="{21164F74-7358-E89C-C0DB-D3B9895A2EF3}"/>
              </a:ext>
            </a:extLst>
          </p:cNvPr>
          <p:cNvGrpSpPr/>
          <p:nvPr userDrawn="1"/>
        </p:nvGrpSpPr>
        <p:grpSpPr>
          <a:xfrm rot="5400000">
            <a:off x="5612022" y="-5657056"/>
            <a:ext cx="973035" cy="12268200"/>
            <a:chOff x="-2" y="-4749"/>
            <a:chExt cx="872701" cy="5148251"/>
          </a:xfrm>
        </p:grpSpPr>
        <p:pic>
          <p:nvPicPr>
            <p:cNvPr id="28" name="Google Shape;79;p14">
              <a:extLst>
                <a:ext uri="{FF2B5EF4-FFF2-40B4-BE49-F238E27FC236}">
                  <a16:creationId xmlns:a16="http://schemas.microsoft.com/office/drawing/2014/main" id="{843A71BC-036F-17D1-F906-0A0A971DA21A}"/>
                </a:ext>
              </a:extLst>
            </p:cNvPr>
            <p:cNvPicPr preferRelativeResize="0"/>
            <p:nvPr/>
          </p:nvPicPr>
          <p:blipFill rotWithShape="1">
            <a:blip r:embed="rId2">
              <a:alphaModFix/>
            </a:blip>
            <a:srcRect t="58096" b="14777"/>
            <a:stretch/>
          </p:blipFill>
          <p:spPr>
            <a:xfrm rot="5400000">
              <a:off x="-2164514" y="2162138"/>
              <a:ext cx="5145876" cy="816851"/>
            </a:xfrm>
            <a:prstGeom prst="rect">
              <a:avLst/>
            </a:prstGeom>
            <a:noFill/>
            <a:ln>
              <a:noFill/>
            </a:ln>
          </p:spPr>
        </p:pic>
        <p:sp>
          <p:nvSpPr>
            <p:cNvPr id="29" name="Google Shape;80;p14">
              <a:extLst>
                <a:ext uri="{FF2B5EF4-FFF2-40B4-BE49-F238E27FC236}">
                  <a16:creationId xmlns:a16="http://schemas.microsoft.com/office/drawing/2014/main" id="{FC2C56A8-BC88-2316-00FE-27AF3EA8C9EF}"/>
                </a:ext>
              </a:extLst>
            </p:cNvPr>
            <p:cNvSpPr/>
            <p:nvPr/>
          </p:nvSpPr>
          <p:spPr>
            <a:xfrm rot="5400000">
              <a:off x="-1749414" y="2521387"/>
              <a:ext cx="5148250" cy="95977"/>
            </a:xfrm>
            <a:prstGeom prst="rect">
              <a:avLst/>
            </a:prstGeom>
            <a:solidFill>
              <a:srgbClr val="E600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Titre 1">
            <a:extLst>
              <a:ext uri="{FF2B5EF4-FFF2-40B4-BE49-F238E27FC236}">
                <a16:creationId xmlns:a16="http://schemas.microsoft.com/office/drawing/2014/main" id="{B66F77A1-7E08-2C6C-6B2B-96C6A794ECC1}"/>
              </a:ext>
            </a:extLst>
          </p:cNvPr>
          <p:cNvSpPr txBox="1">
            <a:spLocks/>
          </p:cNvSpPr>
          <p:nvPr userDrawn="1"/>
        </p:nvSpPr>
        <p:spPr>
          <a:xfrm>
            <a:off x="345170" y="131462"/>
            <a:ext cx="6644523" cy="568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r>
              <a:rPr lang="en-AE"/>
              <a:t>Modifiez le style du titre</a:t>
            </a:r>
            <a:endParaRPr lang="en-AE" dirty="0"/>
          </a:p>
        </p:txBody>
      </p:sp>
      <p:sp>
        <p:nvSpPr>
          <p:cNvPr id="31" name="Espace réservé du contenu 2">
            <a:extLst>
              <a:ext uri="{FF2B5EF4-FFF2-40B4-BE49-F238E27FC236}">
                <a16:creationId xmlns:a16="http://schemas.microsoft.com/office/drawing/2014/main" id="{4B3350F7-4576-1467-FAD2-B0D55B06D20C}"/>
              </a:ext>
            </a:extLst>
          </p:cNvPr>
          <p:cNvSpPr>
            <a:spLocks noGrp="1"/>
          </p:cNvSpPr>
          <p:nvPr>
            <p:ph idx="1"/>
          </p:nvPr>
        </p:nvSpPr>
        <p:spPr>
          <a:xfrm>
            <a:off x="838200" y="1825625"/>
            <a:ext cx="10515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numéro de diapositive 25">
            <a:extLst>
              <a:ext uri="{FF2B5EF4-FFF2-40B4-BE49-F238E27FC236}">
                <a16:creationId xmlns:a16="http://schemas.microsoft.com/office/drawing/2014/main" id="{831B52F6-E87D-519A-C9C3-1FE5D5E1A975}"/>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pic>
        <p:nvPicPr>
          <p:cNvPr id="34" name="Image 33">
            <a:extLst>
              <a:ext uri="{FF2B5EF4-FFF2-40B4-BE49-F238E27FC236}">
                <a16:creationId xmlns:a16="http://schemas.microsoft.com/office/drawing/2014/main" id="{EA034EC4-CB1E-88A8-28E8-4C4737160698}"/>
              </a:ext>
            </a:extLst>
          </p:cNvPr>
          <p:cNvPicPr>
            <a:picLocks noChangeAspect="1"/>
          </p:cNvPicPr>
          <p:nvPr userDrawn="1"/>
        </p:nvPicPr>
        <p:blipFill>
          <a:blip r:embed="rId3"/>
          <a:srcRect t="1" r="85126" b="-69283"/>
          <a:stretch>
            <a:fillRect/>
          </a:stretch>
        </p:blipFill>
        <p:spPr>
          <a:xfrm>
            <a:off x="345171" y="6366641"/>
            <a:ext cx="747030" cy="672372"/>
          </a:xfrm>
          <a:prstGeom prst="rect">
            <a:avLst/>
          </a:prstGeom>
        </p:spPr>
      </p:pic>
      <p:sp>
        <p:nvSpPr>
          <p:cNvPr id="6" name="AutoShape 8">
            <a:extLst>
              <a:ext uri="{FF2B5EF4-FFF2-40B4-BE49-F238E27FC236}">
                <a16:creationId xmlns:a16="http://schemas.microsoft.com/office/drawing/2014/main" id="{B9A8F2CA-9B3E-C30F-8B05-6E59D63B4B22}"/>
              </a:ext>
            </a:extLst>
          </p:cNvPr>
          <p:cNvSpPr/>
          <p:nvPr userDrawn="1"/>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7" name="Group 9">
            <a:extLst>
              <a:ext uri="{FF2B5EF4-FFF2-40B4-BE49-F238E27FC236}">
                <a16:creationId xmlns:a16="http://schemas.microsoft.com/office/drawing/2014/main" id="{D07FEBB9-DF88-0CDF-3681-585ACA6B9D9E}"/>
              </a:ext>
            </a:extLst>
          </p:cNvPr>
          <p:cNvGrpSpPr/>
          <p:nvPr userDrawn="1"/>
        </p:nvGrpSpPr>
        <p:grpSpPr>
          <a:xfrm>
            <a:off x="11312554" y="6314104"/>
            <a:ext cx="354623" cy="414561"/>
            <a:chOff x="0" y="0"/>
            <a:chExt cx="709246" cy="829121"/>
          </a:xfrm>
        </p:grpSpPr>
        <p:sp>
          <p:nvSpPr>
            <p:cNvPr id="8" name="Freeform 10">
              <a:extLst>
                <a:ext uri="{FF2B5EF4-FFF2-40B4-BE49-F238E27FC236}">
                  <a16:creationId xmlns:a16="http://schemas.microsoft.com/office/drawing/2014/main" id="{C197E6B5-6E9E-8BC8-696F-034ACB058C6F}"/>
                </a:ext>
              </a:extLst>
            </p:cNvPr>
            <p:cNvSpPr/>
            <p:nvPr/>
          </p:nvSpPr>
          <p:spPr>
            <a:xfrm>
              <a:off x="0" y="0"/>
              <a:ext cx="709246" cy="829121"/>
            </a:xfrm>
            <a:custGeom>
              <a:avLst/>
              <a:gdLst/>
              <a:ahLst/>
              <a:cxnLst/>
              <a:rect l="l" t="t" r="r" b="b"/>
              <a:pathLst>
                <a:path w="709246" h="829121">
                  <a:moveTo>
                    <a:pt x="0" y="0"/>
                  </a:moveTo>
                  <a:lnTo>
                    <a:pt x="709246" y="0"/>
                  </a:lnTo>
                  <a:lnTo>
                    <a:pt x="709246" y="829121"/>
                  </a:lnTo>
                  <a:lnTo>
                    <a:pt x="0" y="829121"/>
                  </a:lnTo>
                  <a:close/>
                </a:path>
              </a:pathLst>
            </a:custGeom>
            <a:blipFill>
              <a:blip r:embed="rId4">
                <a:alphaModFix amt="0"/>
              </a:blip>
              <a:stretch>
                <a:fillRect t="-84897" r="-673554" b="-72972"/>
              </a:stretch>
            </a:blipFill>
          </p:spPr>
          <p:txBody>
            <a:bodyPr/>
            <a:lstStyle/>
            <a:p>
              <a:endParaRPr lang="fr-FR" sz="1200"/>
            </a:p>
          </p:txBody>
        </p:sp>
        <p:sp>
          <p:nvSpPr>
            <p:cNvPr id="9" name="TextBox 11">
              <a:extLst>
                <a:ext uri="{FF2B5EF4-FFF2-40B4-BE49-F238E27FC236}">
                  <a16:creationId xmlns:a16="http://schemas.microsoft.com/office/drawing/2014/main" id="{43CEC57E-7561-88D0-587C-0F58B9CC68AF}"/>
                </a:ext>
              </a:extLst>
            </p:cNvPr>
            <p:cNvSpPr txBox="1"/>
            <p:nvPr/>
          </p:nvSpPr>
          <p:spPr>
            <a:xfrm>
              <a:off x="0" y="-19050"/>
              <a:ext cx="709246" cy="8481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2</a:t>
              </a:r>
            </a:p>
          </p:txBody>
        </p:sp>
      </p:grpSp>
      <p:sp>
        <p:nvSpPr>
          <p:cNvPr id="10" name="AutoShape 42">
            <a:extLst>
              <a:ext uri="{FF2B5EF4-FFF2-40B4-BE49-F238E27FC236}">
                <a16:creationId xmlns:a16="http://schemas.microsoft.com/office/drawing/2014/main" id="{DB26C694-63CC-DD85-A3C2-0A7F8B30A3A4}"/>
              </a:ext>
            </a:extLst>
          </p:cNvPr>
          <p:cNvSpPr/>
          <p:nvPr userDrawn="1"/>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spTree>
    <p:extLst>
      <p:ext uri="{BB962C8B-B14F-4D97-AF65-F5344CB8AC3E}">
        <p14:creationId xmlns:p14="http://schemas.microsoft.com/office/powerpoint/2010/main" val="1399301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E78584-81F4-8903-AA8C-FA820754E81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579DB24-D922-B687-4605-89B455D884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17DFD44-149B-8C83-FD7C-12C548C03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BC47AE8-3246-4718-E933-9EAF8E26730D}"/>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75B8412B-599A-C299-796E-553D49C864C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01137D2-0FE4-F463-5404-B8531C5D5311}"/>
              </a:ext>
            </a:extLst>
          </p:cNvPr>
          <p:cNvSpPr>
            <a:spLocks noGrp="1"/>
          </p:cNvSpPr>
          <p:nvPr>
            <p:ph type="sldNum" sz="quarter" idx="12"/>
          </p:nvPr>
        </p:nvSpPr>
        <p:spPr/>
        <p:txBody>
          <a:bodyPr/>
          <a:lstStyle/>
          <a:p>
            <a:fld id="{4B60796B-CB92-40D1-9B66-3190DFEF75AD}" type="slidenum">
              <a:rPr lang="fr-FR" smtClean="0"/>
              <a:t>‹N°›</a:t>
            </a:fld>
            <a:endParaRPr lang="fr-FR"/>
          </a:p>
        </p:txBody>
      </p:sp>
    </p:spTree>
    <p:extLst>
      <p:ext uri="{BB962C8B-B14F-4D97-AF65-F5344CB8AC3E}">
        <p14:creationId xmlns:p14="http://schemas.microsoft.com/office/powerpoint/2010/main" val="711638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0DBB87-EAE5-4BE2-CB7D-588B4A77AB9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8ED492B-B0D2-6811-5C7C-896E3AF4CB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E1D7DA1-9C00-782C-328A-7C95377A4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A240E42-B28E-0079-AF50-A26B39C96192}"/>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E06DB0A9-697C-BF92-EAFE-A72A4AF922E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79C8E45-1929-88E6-D7E3-1A0484290C54}"/>
              </a:ext>
            </a:extLst>
          </p:cNvPr>
          <p:cNvSpPr>
            <a:spLocks noGrp="1"/>
          </p:cNvSpPr>
          <p:nvPr>
            <p:ph type="sldNum" sz="quarter" idx="12"/>
          </p:nvPr>
        </p:nvSpPr>
        <p:spPr/>
        <p:txBody>
          <a:bodyPr/>
          <a:lstStyle/>
          <a:p>
            <a:fld id="{4B60796B-CB92-40D1-9B66-3190DFEF75AD}" type="slidenum">
              <a:rPr lang="fr-FR" smtClean="0"/>
              <a:t>‹N°›</a:t>
            </a:fld>
            <a:endParaRPr lang="fr-FR"/>
          </a:p>
        </p:txBody>
      </p:sp>
    </p:spTree>
    <p:extLst>
      <p:ext uri="{BB962C8B-B14F-4D97-AF65-F5344CB8AC3E}">
        <p14:creationId xmlns:p14="http://schemas.microsoft.com/office/powerpoint/2010/main" val="3795600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D432A7-057B-5451-C517-059D0CD3A6D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F1CA67B-F531-64CD-B6F1-1EC83C8ECBA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31B0478-61AA-DEF8-85D3-81B7F533A8FF}"/>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5FD55F3B-DB45-D506-3183-E71B2CBED56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76E73DA-F753-48C1-0180-D3467441A8B8}"/>
              </a:ext>
            </a:extLst>
          </p:cNvPr>
          <p:cNvSpPr>
            <a:spLocks noGrp="1"/>
          </p:cNvSpPr>
          <p:nvPr>
            <p:ph type="sldNum" sz="quarter" idx="12"/>
          </p:nvPr>
        </p:nvSpPr>
        <p:spPr/>
        <p:txBody>
          <a:bodyPr/>
          <a:lstStyle/>
          <a:p>
            <a:fld id="{4B60796B-CB92-40D1-9B66-3190DFEF75AD}" type="slidenum">
              <a:rPr lang="fr-FR" smtClean="0"/>
              <a:t>‹N°›</a:t>
            </a:fld>
            <a:endParaRPr lang="fr-FR"/>
          </a:p>
        </p:txBody>
      </p:sp>
    </p:spTree>
    <p:extLst>
      <p:ext uri="{BB962C8B-B14F-4D97-AF65-F5344CB8AC3E}">
        <p14:creationId xmlns:p14="http://schemas.microsoft.com/office/powerpoint/2010/main" val="3427424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7CCF8F0-0C6E-E37D-D598-6B416DC1E19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637F520-0FED-0404-B208-3727E10D9AD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44109F0-3F53-8D06-1C87-5E47533A4E38}"/>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A54D3DF7-0A8E-0FF2-A0A7-5B3F26DB618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BDA8AF2-68D4-5D17-D98B-B7F90C15178C}"/>
              </a:ext>
            </a:extLst>
          </p:cNvPr>
          <p:cNvSpPr>
            <a:spLocks noGrp="1"/>
          </p:cNvSpPr>
          <p:nvPr>
            <p:ph type="sldNum" sz="quarter" idx="12"/>
          </p:nvPr>
        </p:nvSpPr>
        <p:spPr/>
        <p:txBody>
          <a:bodyPr/>
          <a:lstStyle/>
          <a:p>
            <a:fld id="{4B60796B-CB92-40D1-9B66-3190DFEF75AD}" type="slidenum">
              <a:rPr lang="fr-FR" smtClean="0"/>
              <a:t>‹N°›</a:t>
            </a:fld>
            <a:endParaRPr lang="fr-FR"/>
          </a:p>
        </p:txBody>
      </p:sp>
    </p:spTree>
    <p:extLst>
      <p:ext uri="{BB962C8B-B14F-4D97-AF65-F5344CB8AC3E}">
        <p14:creationId xmlns:p14="http://schemas.microsoft.com/office/powerpoint/2010/main" val="3422378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673539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E0C5001-3F67-5E47-96FE-8C094833B1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DB465CC-DC88-8BFB-7D44-64F0AB303F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1D4E574-5042-9C03-994C-3797D7A010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dirty="0"/>
          </a:p>
        </p:txBody>
      </p:sp>
      <p:sp>
        <p:nvSpPr>
          <p:cNvPr id="5" name="Espace réservé du pied de page 4">
            <a:extLst>
              <a:ext uri="{FF2B5EF4-FFF2-40B4-BE49-F238E27FC236}">
                <a16:creationId xmlns:a16="http://schemas.microsoft.com/office/drawing/2014/main" id="{69BA7D0E-9F40-3B74-DD3E-89776B504A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FA1DDFCE-CFF7-C9B0-E233-BFB7E2EA64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000" b="1">
                <a:solidFill>
                  <a:schemeClr val="tx1"/>
                </a:solidFill>
              </a:defRPr>
            </a:lvl1pPr>
          </a:lstStyle>
          <a:p>
            <a:fld id="{00000000-1234-1234-1234-123412341234}" type="slidenum">
              <a:rPr lang="fr-FR" smtClean="0"/>
              <a:pPr/>
              <a:t>‹N°›</a:t>
            </a:fld>
            <a:endParaRPr lang="fr-FR" dirty="0"/>
          </a:p>
        </p:txBody>
      </p:sp>
    </p:spTree>
    <p:extLst>
      <p:ext uri="{BB962C8B-B14F-4D97-AF65-F5344CB8AC3E}">
        <p14:creationId xmlns:p14="http://schemas.microsoft.com/office/powerpoint/2010/main" val="11305836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97" r:id="rId3"/>
    <p:sldLayoutId id="2147483699" r:id="rId4"/>
    <p:sldLayoutId id="2147483700" r:id="rId5"/>
    <p:sldLayoutId id="2147483701" r:id="rId6"/>
    <p:sldLayoutId id="2147483702" r:id="rId7"/>
    <p:sldLayoutId id="2147483703"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2.png"/><Relationship Id="rId3" Type="http://schemas.microsoft.com/office/2007/relationships/media" Target="../media/media2.mp4"/><Relationship Id="rId7" Type="http://schemas.openxmlformats.org/officeDocument/2006/relationships/image" Target="../media/image11.jpeg"/><Relationship Id="rId12" Type="http://schemas.openxmlformats.org/officeDocument/2006/relationships/image" Target="../media/image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xml"/><Relationship Id="rId11" Type="http://schemas.openxmlformats.org/officeDocument/2006/relationships/image" Target="../media/image12.png"/><Relationship Id="rId5" Type="http://schemas.openxmlformats.org/officeDocument/2006/relationships/slideLayout" Target="../slideLayouts/slideLayout8.xml"/><Relationship Id="rId10" Type="http://schemas.openxmlformats.org/officeDocument/2006/relationships/image" Target="../media/image51.jpeg"/><Relationship Id="rId4" Type="http://schemas.openxmlformats.org/officeDocument/2006/relationships/video" Target="../media/media2.mp4"/><Relationship Id="rId9" Type="http://schemas.openxmlformats.org/officeDocument/2006/relationships/image" Target="../media/image50.jpeg"/><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7.jpeg"/><Relationship Id="rId7"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59.jpeg"/><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12.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4.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12.png"/><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12.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12.png"/><Relationship Id="rId4" Type="http://schemas.openxmlformats.org/officeDocument/2006/relationships/image" Target="../media/image69.jpe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12.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7.svg"/><Relationship Id="rId5" Type="http://schemas.openxmlformats.org/officeDocument/2006/relationships/image" Target="../media/image16.svg"/><Relationship Id="rId10" Type="http://schemas.openxmlformats.org/officeDocument/2006/relationships/image" Target="../media/image4.jpeg"/><Relationship Id="rId4" Type="http://schemas.openxmlformats.org/officeDocument/2006/relationships/image" Target="../media/image15.sv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4.sv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4.jpe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91.jpeg"/><Relationship Id="rId5" Type="http://schemas.openxmlformats.org/officeDocument/2006/relationships/tags" Target="../tags/tag5.xml"/><Relationship Id="rId10" Type="http://schemas.openxmlformats.org/officeDocument/2006/relationships/image" Target="../media/image90.jpeg"/><Relationship Id="rId4" Type="http://schemas.openxmlformats.org/officeDocument/2006/relationships/tags" Target="../tags/tag4.xml"/><Relationship Id="rId9" Type="http://schemas.openxmlformats.org/officeDocument/2006/relationships/image" Target="../media/image89.jpeg"/></Relationships>
</file>

<file path=ppt/slides/_rels/slide2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tags" Target="../tags/tag10.xml"/><Relationship Id="rId7" Type="http://schemas.openxmlformats.org/officeDocument/2006/relationships/image" Target="../media/image93.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slideLayout" Target="../slideLayouts/slideLayout2.xml"/><Relationship Id="rId10" Type="http://schemas.openxmlformats.org/officeDocument/2006/relationships/image" Target="../media/image96.jpeg"/><Relationship Id="rId4" Type="http://schemas.openxmlformats.org/officeDocument/2006/relationships/tags" Target="../tags/tag11.xml"/><Relationship Id="rId9" Type="http://schemas.openxmlformats.org/officeDocument/2006/relationships/image" Target="../media/image9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4.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4.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2.svg"/><Relationship Id="rId7" Type="http://schemas.openxmlformats.org/officeDocument/2006/relationships/image" Target="../media/image25.svg"/><Relationship Id="rId12"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20.svg"/><Relationship Id="rId11" Type="http://schemas.openxmlformats.org/officeDocument/2006/relationships/image" Target="../media/image12.png"/><Relationship Id="rId5" Type="http://schemas.openxmlformats.org/officeDocument/2006/relationships/image" Target="../media/image24.svg"/><Relationship Id="rId10" Type="http://schemas.openxmlformats.org/officeDocument/2006/relationships/image" Target="../media/image28.png"/><Relationship Id="rId4" Type="http://schemas.openxmlformats.org/officeDocument/2006/relationships/image" Target="../media/image23.sv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jpeg"/><Relationship Id="rId7" Type="http://schemas.openxmlformats.org/officeDocument/2006/relationships/image" Target="../media/image30.sv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9.svg"/><Relationship Id="rId5" Type="http://schemas.openxmlformats.org/officeDocument/2006/relationships/image" Target="../media/image4.jpeg"/><Relationship Id="rId10" Type="http://schemas.openxmlformats.org/officeDocument/2006/relationships/image" Target="../media/image33.svg"/><Relationship Id="rId4" Type="http://schemas.openxmlformats.org/officeDocument/2006/relationships/image" Target="../media/image12.png"/><Relationship Id="rId9"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1.jpeg"/><Relationship Id="rId7" Type="http://schemas.openxmlformats.org/officeDocument/2006/relationships/image" Target="../media/image35.svg"/><Relationship Id="rId12" Type="http://schemas.openxmlformats.org/officeDocument/2006/relationships/image" Target="../media/image40.sv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jpeg"/><Relationship Id="rId11" Type="http://schemas.openxmlformats.org/officeDocument/2006/relationships/image" Target="../media/image39.svg"/><Relationship Id="rId5" Type="http://schemas.openxmlformats.org/officeDocument/2006/relationships/image" Target="../media/image12.png"/><Relationship Id="rId10" Type="http://schemas.openxmlformats.org/officeDocument/2006/relationships/image" Target="../media/image38.svg"/><Relationship Id="rId4" Type="http://schemas.openxmlformats.org/officeDocument/2006/relationships/image" Target="../media/image34.pn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4.png"/><Relationship Id="rId7" Type="http://schemas.openxmlformats.org/officeDocument/2006/relationships/image" Target="../media/image42.svg"/><Relationship Id="rId12" Type="http://schemas.openxmlformats.org/officeDocument/2006/relationships/image" Target="../media/image47.sv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jpeg"/><Relationship Id="rId10" Type="http://schemas.openxmlformats.org/officeDocument/2006/relationships/image" Target="../media/image45.svg"/><Relationship Id="rId4" Type="http://schemas.openxmlformats.org/officeDocument/2006/relationships/image" Target="../media/image12.png"/><Relationship Id="rId9" Type="http://schemas.openxmlformats.org/officeDocument/2006/relationships/image" Target="../media/image44.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1029" y="373780"/>
            <a:ext cx="2218723" cy="1150654"/>
            <a:chOff x="0" y="0"/>
            <a:chExt cx="3398317" cy="1762404"/>
          </a:xfrm>
        </p:grpSpPr>
        <p:sp>
          <p:nvSpPr>
            <p:cNvPr id="3" name="Freeform 3" descr="Une image contenant Police, logo, Graphique, texte  Description générée automatiquement"/>
            <p:cNvSpPr/>
            <p:nvPr/>
          </p:nvSpPr>
          <p:spPr>
            <a:xfrm>
              <a:off x="0" y="0"/>
              <a:ext cx="3398266" cy="1762379"/>
            </a:xfrm>
            <a:custGeom>
              <a:avLst/>
              <a:gdLst/>
              <a:ahLst/>
              <a:cxnLst/>
              <a:rect l="l" t="t" r="r" b="b"/>
              <a:pathLst>
                <a:path w="3398266" h="1762379">
                  <a:moveTo>
                    <a:pt x="0" y="0"/>
                  </a:moveTo>
                  <a:lnTo>
                    <a:pt x="3398266" y="0"/>
                  </a:lnTo>
                  <a:lnTo>
                    <a:pt x="3398266" y="1762379"/>
                  </a:lnTo>
                  <a:lnTo>
                    <a:pt x="0" y="1762379"/>
                  </a:lnTo>
                  <a:lnTo>
                    <a:pt x="0" y="0"/>
                  </a:lnTo>
                  <a:close/>
                </a:path>
              </a:pathLst>
            </a:custGeom>
            <a:blipFill>
              <a:blip r:embed="rId3"/>
              <a:stretch>
                <a:fillRect l="-26" r="-27" b="-1"/>
              </a:stretch>
            </a:blipFill>
          </p:spPr>
          <p:txBody>
            <a:bodyPr/>
            <a:lstStyle/>
            <a:p>
              <a:endParaRPr lang="fr-FR" sz="1200"/>
            </a:p>
          </p:txBody>
        </p:sp>
      </p:grpSp>
      <p:grpSp>
        <p:nvGrpSpPr>
          <p:cNvPr id="4" name="Group 4"/>
          <p:cNvGrpSpPr/>
          <p:nvPr/>
        </p:nvGrpSpPr>
        <p:grpSpPr>
          <a:xfrm>
            <a:off x="8356525" y="6187364"/>
            <a:ext cx="2743200" cy="365125"/>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blipFill>
              <a:blip r:embed="rId4">
                <a:alphaModFix amt="0"/>
              </a:blip>
              <a:stretch>
                <a:fillRect t="-96391" b="-96391"/>
              </a:stretch>
            </a:blipFill>
          </p:spPr>
          <p:txBody>
            <a:bodyPr/>
            <a:lstStyle/>
            <a:p>
              <a:endParaRPr lang="fr-FR" sz="1200"/>
            </a:p>
          </p:txBody>
        </p:sp>
        <p:sp>
          <p:nvSpPr>
            <p:cNvPr id="6" name="TextBox 6"/>
            <p:cNvSpPr txBox="1"/>
            <p:nvPr/>
          </p:nvSpPr>
          <p:spPr>
            <a:xfrm>
              <a:off x="0" y="-19050"/>
              <a:ext cx="5486400" cy="749300"/>
            </a:xfrm>
            <a:prstGeom prst="rect">
              <a:avLst/>
            </a:prstGeom>
          </p:spPr>
          <p:txBody>
            <a:bodyPr lIns="0" tIns="0" rIns="0" bIns="0" rtlCol="0" anchor="ctr"/>
            <a:lstStyle/>
            <a:p>
              <a:pPr algn="r">
                <a:lnSpc>
                  <a:spcPts val="2400"/>
                </a:lnSpc>
              </a:pPr>
              <a:r>
                <a:rPr lang="en-US" sz="2000" b="1">
                  <a:solidFill>
                    <a:srgbClr val="000000"/>
                  </a:solidFill>
                  <a:latin typeface="Arial Bold"/>
                  <a:ea typeface="Arial Bold"/>
                  <a:cs typeface="Arial Bold"/>
                  <a:sym typeface="Arial Bold"/>
                </a:rPr>
                <a:t>1</a:t>
              </a:r>
            </a:p>
          </p:txBody>
        </p:sp>
      </p:grpSp>
      <p:grpSp>
        <p:nvGrpSpPr>
          <p:cNvPr id="7" name="Group 7"/>
          <p:cNvGrpSpPr/>
          <p:nvPr/>
        </p:nvGrpSpPr>
        <p:grpSpPr>
          <a:xfrm>
            <a:off x="8586108" y="-6350"/>
            <a:ext cx="3496056" cy="1304474"/>
            <a:chOff x="0" y="0"/>
            <a:chExt cx="6992112" cy="2608948"/>
          </a:xfrm>
        </p:grpSpPr>
        <p:sp>
          <p:nvSpPr>
            <p:cNvPr id="8" name="Freeform 8"/>
            <p:cNvSpPr/>
            <p:nvPr/>
          </p:nvSpPr>
          <p:spPr>
            <a:xfrm>
              <a:off x="12700" y="12700"/>
              <a:ext cx="6966712" cy="2583561"/>
            </a:xfrm>
            <a:custGeom>
              <a:avLst/>
              <a:gdLst/>
              <a:ahLst/>
              <a:cxnLst/>
              <a:rect l="l" t="t" r="r" b="b"/>
              <a:pathLst>
                <a:path w="6966712" h="2583561">
                  <a:moveTo>
                    <a:pt x="0" y="0"/>
                  </a:moveTo>
                  <a:lnTo>
                    <a:pt x="6966712" y="0"/>
                  </a:lnTo>
                  <a:lnTo>
                    <a:pt x="6966712" y="2583561"/>
                  </a:lnTo>
                  <a:lnTo>
                    <a:pt x="0" y="2583561"/>
                  </a:lnTo>
                  <a:close/>
                </a:path>
              </a:pathLst>
            </a:custGeom>
            <a:solidFill>
              <a:srgbClr val="FFFFFF"/>
            </a:solidFill>
          </p:spPr>
          <p:txBody>
            <a:bodyPr/>
            <a:lstStyle/>
            <a:p>
              <a:endParaRPr lang="fr-FR" sz="1200"/>
            </a:p>
          </p:txBody>
        </p:sp>
        <p:sp>
          <p:nvSpPr>
            <p:cNvPr id="9" name="Freeform 9"/>
            <p:cNvSpPr/>
            <p:nvPr/>
          </p:nvSpPr>
          <p:spPr>
            <a:xfrm>
              <a:off x="0" y="0"/>
              <a:ext cx="6992112" cy="2608961"/>
            </a:xfrm>
            <a:custGeom>
              <a:avLst/>
              <a:gdLst/>
              <a:ahLst/>
              <a:cxnLst/>
              <a:rect l="l" t="t" r="r" b="b"/>
              <a:pathLst>
                <a:path w="6992112" h="2608961">
                  <a:moveTo>
                    <a:pt x="12700" y="0"/>
                  </a:moveTo>
                  <a:lnTo>
                    <a:pt x="6979412" y="0"/>
                  </a:lnTo>
                  <a:cubicBezTo>
                    <a:pt x="6986397" y="0"/>
                    <a:pt x="6992112" y="5715"/>
                    <a:pt x="6992112" y="12700"/>
                  </a:cubicBezTo>
                  <a:lnTo>
                    <a:pt x="6992112" y="2596261"/>
                  </a:lnTo>
                  <a:cubicBezTo>
                    <a:pt x="6992112" y="2603246"/>
                    <a:pt x="6986397" y="2608961"/>
                    <a:pt x="6979412" y="2608961"/>
                  </a:cubicBezTo>
                  <a:lnTo>
                    <a:pt x="12700" y="2608961"/>
                  </a:lnTo>
                  <a:cubicBezTo>
                    <a:pt x="5715" y="2608961"/>
                    <a:pt x="0" y="2603246"/>
                    <a:pt x="0" y="2596261"/>
                  </a:cubicBezTo>
                  <a:lnTo>
                    <a:pt x="0" y="12700"/>
                  </a:lnTo>
                  <a:cubicBezTo>
                    <a:pt x="0" y="5715"/>
                    <a:pt x="5715" y="0"/>
                    <a:pt x="12700" y="0"/>
                  </a:cubicBezTo>
                  <a:moveTo>
                    <a:pt x="12700" y="25400"/>
                  </a:moveTo>
                  <a:lnTo>
                    <a:pt x="12700" y="12700"/>
                  </a:lnTo>
                  <a:lnTo>
                    <a:pt x="25400" y="12700"/>
                  </a:lnTo>
                  <a:lnTo>
                    <a:pt x="25400" y="2596261"/>
                  </a:lnTo>
                  <a:lnTo>
                    <a:pt x="12700" y="2596261"/>
                  </a:lnTo>
                  <a:lnTo>
                    <a:pt x="12700" y="2583561"/>
                  </a:lnTo>
                  <a:lnTo>
                    <a:pt x="6979412" y="2583561"/>
                  </a:lnTo>
                  <a:lnTo>
                    <a:pt x="6979412" y="2596261"/>
                  </a:lnTo>
                  <a:lnTo>
                    <a:pt x="6966712" y="2596261"/>
                  </a:lnTo>
                  <a:lnTo>
                    <a:pt x="6966712" y="12700"/>
                  </a:lnTo>
                  <a:lnTo>
                    <a:pt x="6979412" y="12700"/>
                  </a:lnTo>
                  <a:lnTo>
                    <a:pt x="6979412" y="25400"/>
                  </a:lnTo>
                  <a:lnTo>
                    <a:pt x="12700" y="25400"/>
                  </a:lnTo>
                  <a:close/>
                </a:path>
              </a:pathLst>
            </a:custGeom>
            <a:solidFill>
              <a:srgbClr val="FFFFFF"/>
            </a:solidFill>
          </p:spPr>
          <p:txBody>
            <a:bodyPr/>
            <a:lstStyle/>
            <a:p>
              <a:endParaRPr lang="fr-FR" sz="1200"/>
            </a:p>
          </p:txBody>
        </p:sp>
      </p:grpSp>
      <p:grpSp>
        <p:nvGrpSpPr>
          <p:cNvPr id="10" name="Group 10"/>
          <p:cNvGrpSpPr/>
          <p:nvPr/>
        </p:nvGrpSpPr>
        <p:grpSpPr>
          <a:xfrm>
            <a:off x="4132110" y="154788"/>
            <a:ext cx="4033158" cy="1304474"/>
            <a:chOff x="0" y="0"/>
            <a:chExt cx="8066316" cy="2608948"/>
          </a:xfrm>
        </p:grpSpPr>
        <p:sp>
          <p:nvSpPr>
            <p:cNvPr id="11" name="Freeform 11"/>
            <p:cNvSpPr/>
            <p:nvPr/>
          </p:nvSpPr>
          <p:spPr>
            <a:xfrm>
              <a:off x="12700" y="12700"/>
              <a:ext cx="8040878" cy="2583561"/>
            </a:xfrm>
            <a:custGeom>
              <a:avLst/>
              <a:gdLst/>
              <a:ahLst/>
              <a:cxnLst/>
              <a:rect l="l" t="t" r="r" b="b"/>
              <a:pathLst>
                <a:path w="8040878" h="2583561">
                  <a:moveTo>
                    <a:pt x="0" y="0"/>
                  </a:moveTo>
                  <a:lnTo>
                    <a:pt x="8040878" y="0"/>
                  </a:lnTo>
                  <a:lnTo>
                    <a:pt x="8040878" y="2583561"/>
                  </a:lnTo>
                  <a:lnTo>
                    <a:pt x="0" y="2583561"/>
                  </a:lnTo>
                  <a:close/>
                </a:path>
              </a:pathLst>
            </a:custGeom>
            <a:solidFill>
              <a:srgbClr val="FFFFFF"/>
            </a:solidFill>
          </p:spPr>
          <p:txBody>
            <a:bodyPr/>
            <a:lstStyle/>
            <a:p>
              <a:endParaRPr lang="fr-FR" sz="1200"/>
            </a:p>
          </p:txBody>
        </p:sp>
        <p:sp>
          <p:nvSpPr>
            <p:cNvPr id="12" name="Freeform 12"/>
            <p:cNvSpPr/>
            <p:nvPr/>
          </p:nvSpPr>
          <p:spPr>
            <a:xfrm>
              <a:off x="0" y="0"/>
              <a:ext cx="8066278" cy="2608961"/>
            </a:xfrm>
            <a:custGeom>
              <a:avLst/>
              <a:gdLst/>
              <a:ahLst/>
              <a:cxnLst/>
              <a:rect l="l" t="t" r="r" b="b"/>
              <a:pathLst>
                <a:path w="8066278" h="2608961">
                  <a:moveTo>
                    <a:pt x="12700" y="0"/>
                  </a:moveTo>
                  <a:lnTo>
                    <a:pt x="8053578" y="0"/>
                  </a:lnTo>
                  <a:cubicBezTo>
                    <a:pt x="8060563" y="0"/>
                    <a:pt x="8066278" y="5715"/>
                    <a:pt x="8066278" y="12700"/>
                  </a:cubicBezTo>
                  <a:lnTo>
                    <a:pt x="8066278" y="2596261"/>
                  </a:lnTo>
                  <a:cubicBezTo>
                    <a:pt x="8066278" y="2603246"/>
                    <a:pt x="8060563" y="2608961"/>
                    <a:pt x="8053578" y="2608961"/>
                  </a:cubicBezTo>
                  <a:lnTo>
                    <a:pt x="12700" y="2608961"/>
                  </a:lnTo>
                  <a:cubicBezTo>
                    <a:pt x="5715" y="2608961"/>
                    <a:pt x="0" y="2603246"/>
                    <a:pt x="0" y="2596261"/>
                  </a:cubicBezTo>
                  <a:lnTo>
                    <a:pt x="0" y="12700"/>
                  </a:lnTo>
                  <a:cubicBezTo>
                    <a:pt x="0" y="5715"/>
                    <a:pt x="5715" y="0"/>
                    <a:pt x="12700" y="0"/>
                  </a:cubicBezTo>
                  <a:moveTo>
                    <a:pt x="12700" y="25400"/>
                  </a:moveTo>
                  <a:lnTo>
                    <a:pt x="12700" y="12700"/>
                  </a:lnTo>
                  <a:lnTo>
                    <a:pt x="25400" y="12700"/>
                  </a:lnTo>
                  <a:lnTo>
                    <a:pt x="25400" y="2596261"/>
                  </a:lnTo>
                  <a:lnTo>
                    <a:pt x="12700" y="2596261"/>
                  </a:lnTo>
                  <a:lnTo>
                    <a:pt x="12700" y="2583561"/>
                  </a:lnTo>
                  <a:lnTo>
                    <a:pt x="8053578" y="2583561"/>
                  </a:lnTo>
                  <a:lnTo>
                    <a:pt x="8053578" y="2596261"/>
                  </a:lnTo>
                  <a:lnTo>
                    <a:pt x="8040878" y="2596261"/>
                  </a:lnTo>
                  <a:lnTo>
                    <a:pt x="8040878" y="12700"/>
                  </a:lnTo>
                  <a:lnTo>
                    <a:pt x="8053578" y="12700"/>
                  </a:lnTo>
                  <a:lnTo>
                    <a:pt x="8053578" y="25400"/>
                  </a:lnTo>
                  <a:lnTo>
                    <a:pt x="12700" y="25400"/>
                  </a:lnTo>
                  <a:close/>
                </a:path>
              </a:pathLst>
            </a:custGeom>
            <a:solidFill>
              <a:srgbClr val="FFFFFF"/>
            </a:solidFill>
          </p:spPr>
          <p:txBody>
            <a:bodyPr/>
            <a:lstStyle/>
            <a:p>
              <a:endParaRPr lang="fr-FR" sz="1200"/>
            </a:p>
          </p:txBody>
        </p:sp>
      </p:grpSp>
      <p:grpSp>
        <p:nvGrpSpPr>
          <p:cNvPr id="13" name="Group 13"/>
          <p:cNvGrpSpPr/>
          <p:nvPr/>
        </p:nvGrpSpPr>
        <p:grpSpPr>
          <a:xfrm>
            <a:off x="2047424" y="406737"/>
            <a:ext cx="2719616" cy="615613"/>
            <a:chOff x="0" y="0"/>
            <a:chExt cx="5439232" cy="1231227"/>
          </a:xfrm>
        </p:grpSpPr>
        <p:sp>
          <p:nvSpPr>
            <p:cNvPr id="14" name="Freeform 14"/>
            <p:cNvSpPr/>
            <p:nvPr/>
          </p:nvSpPr>
          <p:spPr>
            <a:xfrm>
              <a:off x="12700" y="12700"/>
              <a:ext cx="5413883" cy="1205865"/>
            </a:xfrm>
            <a:custGeom>
              <a:avLst/>
              <a:gdLst/>
              <a:ahLst/>
              <a:cxnLst/>
              <a:rect l="l" t="t" r="r" b="b"/>
              <a:pathLst>
                <a:path w="5413883" h="1205865">
                  <a:moveTo>
                    <a:pt x="0" y="0"/>
                  </a:moveTo>
                  <a:lnTo>
                    <a:pt x="5413883" y="0"/>
                  </a:lnTo>
                  <a:lnTo>
                    <a:pt x="5413883" y="1205865"/>
                  </a:lnTo>
                  <a:lnTo>
                    <a:pt x="0" y="1205865"/>
                  </a:lnTo>
                  <a:close/>
                </a:path>
              </a:pathLst>
            </a:custGeom>
            <a:solidFill>
              <a:srgbClr val="FFFFFF"/>
            </a:solidFill>
          </p:spPr>
          <p:txBody>
            <a:bodyPr/>
            <a:lstStyle/>
            <a:p>
              <a:endParaRPr lang="fr-FR" sz="1200"/>
            </a:p>
          </p:txBody>
        </p:sp>
        <p:sp>
          <p:nvSpPr>
            <p:cNvPr id="15" name="Freeform 15"/>
            <p:cNvSpPr/>
            <p:nvPr/>
          </p:nvSpPr>
          <p:spPr>
            <a:xfrm>
              <a:off x="0" y="0"/>
              <a:ext cx="5439283" cy="1231265"/>
            </a:xfrm>
            <a:custGeom>
              <a:avLst/>
              <a:gdLst/>
              <a:ahLst/>
              <a:cxnLst/>
              <a:rect l="l" t="t" r="r" b="b"/>
              <a:pathLst>
                <a:path w="5439283" h="1231265">
                  <a:moveTo>
                    <a:pt x="12700" y="0"/>
                  </a:moveTo>
                  <a:lnTo>
                    <a:pt x="5426583" y="0"/>
                  </a:lnTo>
                  <a:cubicBezTo>
                    <a:pt x="5433568" y="0"/>
                    <a:pt x="5439283" y="5715"/>
                    <a:pt x="5439283" y="12700"/>
                  </a:cubicBezTo>
                  <a:lnTo>
                    <a:pt x="5439283" y="1218565"/>
                  </a:lnTo>
                  <a:cubicBezTo>
                    <a:pt x="5439283" y="1225550"/>
                    <a:pt x="5433568" y="1231265"/>
                    <a:pt x="5426583" y="1231265"/>
                  </a:cubicBezTo>
                  <a:lnTo>
                    <a:pt x="12700" y="1231265"/>
                  </a:lnTo>
                  <a:cubicBezTo>
                    <a:pt x="5715" y="1231265"/>
                    <a:pt x="0" y="1225550"/>
                    <a:pt x="0" y="1218565"/>
                  </a:cubicBezTo>
                  <a:lnTo>
                    <a:pt x="0" y="12700"/>
                  </a:lnTo>
                  <a:cubicBezTo>
                    <a:pt x="0" y="5715"/>
                    <a:pt x="5715" y="0"/>
                    <a:pt x="12700" y="0"/>
                  </a:cubicBezTo>
                  <a:moveTo>
                    <a:pt x="12700" y="25400"/>
                  </a:moveTo>
                  <a:lnTo>
                    <a:pt x="12700" y="12700"/>
                  </a:lnTo>
                  <a:lnTo>
                    <a:pt x="25400" y="12700"/>
                  </a:lnTo>
                  <a:lnTo>
                    <a:pt x="25400" y="1218565"/>
                  </a:lnTo>
                  <a:lnTo>
                    <a:pt x="12700" y="1218565"/>
                  </a:lnTo>
                  <a:lnTo>
                    <a:pt x="12700" y="1205865"/>
                  </a:lnTo>
                  <a:lnTo>
                    <a:pt x="5426583" y="1205865"/>
                  </a:lnTo>
                  <a:lnTo>
                    <a:pt x="5426583" y="1218565"/>
                  </a:lnTo>
                  <a:lnTo>
                    <a:pt x="5413883" y="1218565"/>
                  </a:lnTo>
                  <a:lnTo>
                    <a:pt x="5413883" y="12700"/>
                  </a:lnTo>
                  <a:lnTo>
                    <a:pt x="5426583" y="12700"/>
                  </a:lnTo>
                  <a:lnTo>
                    <a:pt x="5426583" y="25400"/>
                  </a:lnTo>
                  <a:lnTo>
                    <a:pt x="12700" y="25400"/>
                  </a:lnTo>
                  <a:close/>
                </a:path>
              </a:pathLst>
            </a:custGeom>
            <a:solidFill>
              <a:srgbClr val="FFFFFF"/>
            </a:solidFill>
          </p:spPr>
          <p:txBody>
            <a:bodyPr/>
            <a:lstStyle/>
            <a:p>
              <a:endParaRPr lang="fr-FR" sz="1200"/>
            </a:p>
          </p:txBody>
        </p:sp>
      </p:grpSp>
      <p:grpSp>
        <p:nvGrpSpPr>
          <p:cNvPr id="16" name="Group 16"/>
          <p:cNvGrpSpPr/>
          <p:nvPr/>
        </p:nvGrpSpPr>
        <p:grpSpPr>
          <a:xfrm>
            <a:off x="639534" y="1905749"/>
            <a:ext cx="5367566" cy="3232671"/>
            <a:chOff x="0" y="0"/>
            <a:chExt cx="10735132" cy="6465341"/>
          </a:xfrm>
        </p:grpSpPr>
        <p:sp>
          <p:nvSpPr>
            <p:cNvPr id="17" name="Freeform 17"/>
            <p:cNvSpPr/>
            <p:nvPr/>
          </p:nvSpPr>
          <p:spPr>
            <a:xfrm>
              <a:off x="12700" y="12700"/>
              <a:ext cx="10709783" cy="6439916"/>
            </a:xfrm>
            <a:custGeom>
              <a:avLst/>
              <a:gdLst/>
              <a:ahLst/>
              <a:cxnLst/>
              <a:rect l="l" t="t" r="r" b="b"/>
              <a:pathLst>
                <a:path w="10709783" h="6439916">
                  <a:moveTo>
                    <a:pt x="0" y="3219958"/>
                  </a:moveTo>
                  <a:cubicBezTo>
                    <a:pt x="0" y="1441577"/>
                    <a:pt x="2397506" y="0"/>
                    <a:pt x="5354828" y="0"/>
                  </a:cubicBezTo>
                  <a:cubicBezTo>
                    <a:pt x="8312151" y="0"/>
                    <a:pt x="10709783" y="1441577"/>
                    <a:pt x="10709783" y="3219958"/>
                  </a:cubicBezTo>
                  <a:cubicBezTo>
                    <a:pt x="10709783" y="4998339"/>
                    <a:pt x="8312277" y="6439916"/>
                    <a:pt x="5354828" y="6439916"/>
                  </a:cubicBezTo>
                  <a:cubicBezTo>
                    <a:pt x="2397379" y="6439916"/>
                    <a:pt x="0" y="4998339"/>
                    <a:pt x="0" y="3219958"/>
                  </a:cubicBezTo>
                  <a:close/>
                </a:path>
              </a:pathLst>
            </a:custGeom>
            <a:solidFill>
              <a:srgbClr val="FFFFFF"/>
            </a:solidFill>
          </p:spPr>
          <p:txBody>
            <a:bodyPr/>
            <a:lstStyle/>
            <a:p>
              <a:endParaRPr lang="fr-FR" sz="1200"/>
            </a:p>
          </p:txBody>
        </p:sp>
        <p:sp>
          <p:nvSpPr>
            <p:cNvPr id="18" name="Freeform 18"/>
            <p:cNvSpPr/>
            <p:nvPr/>
          </p:nvSpPr>
          <p:spPr>
            <a:xfrm>
              <a:off x="0" y="0"/>
              <a:ext cx="10735183" cy="6465316"/>
            </a:xfrm>
            <a:custGeom>
              <a:avLst/>
              <a:gdLst/>
              <a:ahLst/>
              <a:cxnLst/>
              <a:rect l="l" t="t" r="r" b="b"/>
              <a:pathLst>
                <a:path w="10735183" h="6465316">
                  <a:moveTo>
                    <a:pt x="0" y="3232658"/>
                  </a:moveTo>
                  <a:cubicBezTo>
                    <a:pt x="0" y="1442212"/>
                    <a:pt x="2409698" y="0"/>
                    <a:pt x="5367528" y="0"/>
                  </a:cubicBezTo>
                  <a:cubicBezTo>
                    <a:pt x="8325358" y="0"/>
                    <a:pt x="10735183" y="1442212"/>
                    <a:pt x="10735183" y="3232658"/>
                  </a:cubicBezTo>
                  <a:lnTo>
                    <a:pt x="10722483" y="3232658"/>
                  </a:lnTo>
                  <a:lnTo>
                    <a:pt x="10735183" y="3232658"/>
                  </a:lnTo>
                  <a:cubicBezTo>
                    <a:pt x="10735183" y="5023104"/>
                    <a:pt x="8325485" y="6465316"/>
                    <a:pt x="5367655" y="6465316"/>
                  </a:cubicBezTo>
                  <a:lnTo>
                    <a:pt x="5367655" y="6452616"/>
                  </a:lnTo>
                  <a:lnTo>
                    <a:pt x="5367655" y="6465316"/>
                  </a:lnTo>
                  <a:cubicBezTo>
                    <a:pt x="2409698" y="6465316"/>
                    <a:pt x="0" y="5023104"/>
                    <a:pt x="0" y="3232658"/>
                  </a:cubicBezTo>
                  <a:lnTo>
                    <a:pt x="12700" y="3232658"/>
                  </a:lnTo>
                  <a:lnTo>
                    <a:pt x="25400" y="3232658"/>
                  </a:lnTo>
                  <a:lnTo>
                    <a:pt x="12700" y="3232658"/>
                  </a:lnTo>
                  <a:lnTo>
                    <a:pt x="0" y="3232658"/>
                  </a:lnTo>
                  <a:moveTo>
                    <a:pt x="25400" y="3232658"/>
                  </a:moveTo>
                  <a:cubicBezTo>
                    <a:pt x="25400" y="3239643"/>
                    <a:pt x="19685" y="3245358"/>
                    <a:pt x="12700" y="3245358"/>
                  </a:cubicBezTo>
                  <a:cubicBezTo>
                    <a:pt x="5715" y="3245358"/>
                    <a:pt x="0" y="3239643"/>
                    <a:pt x="0" y="3232658"/>
                  </a:cubicBezTo>
                  <a:cubicBezTo>
                    <a:pt x="0" y="3225673"/>
                    <a:pt x="5715" y="3219958"/>
                    <a:pt x="12700" y="3219958"/>
                  </a:cubicBezTo>
                  <a:cubicBezTo>
                    <a:pt x="19685" y="3219958"/>
                    <a:pt x="25400" y="3225673"/>
                    <a:pt x="25400" y="3232658"/>
                  </a:cubicBezTo>
                  <a:cubicBezTo>
                    <a:pt x="25400" y="4998974"/>
                    <a:pt x="2410714" y="6439916"/>
                    <a:pt x="5367528" y="6439916"/>
                  </a:cubicBezTo>
                  <a:cubicBezTo>
                    <a:pt x="8324342" y="6439916"/>
                    <a:pt x="10709783" y="4998974"/>
                    <a:pt x="10709783" y="3232658"/>
                  </a:cubicBezTo>
                  <a:cubicBezTo>
                    <a:pt x="10709783" y="1466342"/>
                    <a:pt x="8324469" y="25400"/>
                    <a:pt x="5367528" y="25400"/>
                  </a:cubicBezTo>
                  <a:lnTo>
                    <a:pt x="5367528" y="12700"/>
                  </a:lnTo>
                  <a:lnTo>
                    <a:pt x="5367528" y="25400"/>
                  </a:lnTo>
                  <a:cubicBezTo>
                    <a:pt x="2410714" y="25400"/>
                    <a:pt x="25400" y="1466469"/>
                    <a:pt x="25400" y="3232658"/>
                  </a:cubicBezTo>
                  <a:close/>
                </a:path>
              </a:pathLst>
            </a:custGeom>
            <a:solidFill>
              <a:srgbClr val="FFFFFF"/>
            </a:solidFill>
          </p:spPr>
          <p:txBody>
            <a:bodyPr/>
            <a:lstStyle/>
            <a:p>
              <a:endParaRPr lang="fr-FR" sz="1200"/>
            </a:p>
          </p:txBody>
        </p:sp>
      </p:grpSp>
      <p:grpSp>
        <p:nvGrpSpPr>
          <p:cNvPr id="19" name="Group 19"/>
          <p:cNvGrpSpPr/>
          <p:nvPr/>
        </p:nvGrpSpPr>
        <p:grpSpPr>
          <a:xfrm>
            <a:off x="1" y="1715950"/>
            <a:ext cx="6068735" cy="5121768"/>
            <a:chOff x="0" y="0"/>
            <a:chExt cx="11216322" cy="7724445"/>
          </a:xfrm>
        </p:grpSpPr>
        <p:sp>
          <p:nvSpPr>
            <p:cNvPr id="20" name="Freeform 20" descr="Une image contenant intérieur, habits, table, mur  Le contenu généré par l’IA peut être incorrect."/>
            <p:cNvSpPr/>
            <p:nvPr/>
          </p:nvSpPr>
          <p:spPr>
            <a:xfrm>
              <a:off x="0" y="0"/>
              <a:ext cx="11216259" cy="7724496"/>
            </a:xfrm>
            <a:prstGeom prst="rect">
              <a:avLst/>
            </a:prstGeom>
            <a:blipFill>
              <a:blip r:embed="rId5"/>
              <a:stretch>
                <a:fillRect l="-4226" r="-4227"/>
              </a:stretch>
            </a:blipFill>
          </p:spPr>
          <p:txBody>
            <a:bodyPr/>
            <a:lstStyle/>
            <a:p>
              <a:endParaRPr lang="fr-FR" sz="1200" dirty="0"/>
            </a:p>
          </p:txBody>
        </p:sp>
      </p:grpSp>
      <p:sp>
        <p:nvSpPr>
          <p:cNvPr id="21" name="Freeform 21"/>
          <p:cNvSpPr/>
          <p:nvPr/>
        </p:nvSpPr>
        <p:spPr>
          <a:xfrm>
            <a:off x="6626989" y="2667092"/>
            <a:ext cx="4940995" cy="259402"/>
          </a:xfrm>
          <a:custGeom>
            <a:avLst/>
            <a:gdLst/>
            <a:ahLst/>
            <a:cxnLst/>
            <a:rect l="l" t="t" r="r" b="b"/>
            <a:pathLst>
              <a:path w="7411492" h="389103">
                <a:moveTo>
                  <a:pt x="0" y="0"/>
                </a:moveTo>
                <a:lnTo>
                  <a:pt x="7411492" y="0"/>
                </a:lnTo>
                <a:lnTo>
                  <a:pt x="7411492" y="389104"/>
                </a:lnTo>
                <a:lnTo>
                  <a:pt x="0" y="389104"/>
                </a:lnTo>
                <a:lnTo>
                  <a:pt x="0" y="0"/>
                </a:lnTo>
                <a:close/>
              </a:path>
            </a:pathLst>
          </a:custGeom>
          <a:blipFill>
            <a:blip>
              <a:alphaModFix amt="35000"/>
              <a:extLst>
                <a:ext uri="{96DAC541-7B7A-43D3-8B79-37D633B846F1}">
                  <asvg:svgBlip xmlns:asvg="http://schemas.microsoft.com/office/drawing/2016/SVG/main" r:embed="rId6"/>
                </a:ext>
              </a:extLst>
            </a:blip>
            <a:stretch>
              <a:fillRect/>
            </a:stretch>
          </a:blipFill>
        </p:spPr>
        <p:txBody>
          <a:bodyPr/>
          <a:lstStyle/>
          <a:p>
            <a:endParaRPr lang="fr-FR" sz="1200"/>
          </a:p>
        </p:txBody>
      </p:sp>
      <p:sp>
        <p:nvSpPr>
          <p:cNvPr id="23" name="Freeform 23"/>
          <p:cNvSpPr/>
          <p:nvPr/>
        </p:nvSpPr>
        <p:spPr>
          <a:xfrm>
            <a:off x="9356652" y="3052907"/>
            <a:ext cx="2835349" cy="2743200"/>
          </a:xfrm>
          <a:custGeom>
            <a:avLst/>
            <a:gdLst/>
            <a:ahLst/>
            <a:cxnLst/>
            <a:rect l="l" t="t" r="r" b="b"/>
            <a:pathLst>
              <a:path w="4253023" h="4114800">
                <a:moveTo>
                  <a:pt x="0" y="0"/>
                </a:moveTo>
                <a:lnTo>
                  <a:pt x="4253023" y="0"/>
                </a:lnTo>
                <a:lnTo>
                  <a:pt x="4253023" y="4114800"/>
                </a:lnTo>
                <a:lnTo>
                  <a:pt x="0" y="4114800"/>
                </a:lnTo>
                <a:lnTo>
                  <a:pt x="0" y="0"/>
                </a:lnTo>
                <a:close/>
              </a:path>
            </a:pathLst>
          </a:custGeom>
          <a:blipFill>
            <a:blip>
              <a:alphaModFix amt="20999"/>
              <a:extLst>
                <a:ext uri="{96DAC541-7B7A-43D3-8B79-37D633B846F1}">
                  <asvg:svgBlip xmlns:asvg="http://schemas.microsoft.com/office/drawing/2016/SVG/main" r:embed="rId7"/>
                </a:ext>
              </a:extLst>
            </a:blip>
            <a:stretch>
              <a:fillRect/>
            </a:stretch>
          </a:blipFill>
        </p:spPr>
        <p:txBody>
          <a:bodyPr/>
          <a:lstStyle/>
          <a:p>
            <a:endParaRPr lang="fr-FR" sz="1200"/>
          </a:p>
        </p:txBody>
      </p:sp>
      <p:sp>
        <p:nvSpPr>
          <p:cNvPr id="24" name="Freeform 24"/>
          <p:cNvSpPr/>
          <p:nvPr/>
        </p:nvSpPr>
        <p:spPr>
          <a:xfrm rot="-66740" flipH="1">
            <a:off x="-14925" y="4378000"/>
            <a:ext cx="12195479" cy="3151902"/>
          </a:xfrm>
          <a:custGeom>
            <a:avLst/>
            <a:gdLst/>
            <a:ahLst/>
            <a:cxnLst/>
            <a:rect l="l" t="t" r="r" b="b"/>
            <a:pathLst>
              <a:path w="19242959" h="6650881">
                <a:moveTo>
                  <a:pt x="19242958" y="0"/>
                </a:moveTo>
                <a:lnTo>
                  <a:pt x="0" y="0"/>
                </a:lnTo>
                <a:lnTo>
                  <a:pt x="0" y="6650882"/>
                </a:lnTo>
                <a:lnTo>
                  <a:pt x="19242958" y="6650882"/>
                </a:lnTo>
                <a:lnTo>
                  <a:pt x="19242958" y="0"/>
                </a:lnTo>
                <a:close/>
              </a:path>
            </a:pathLst>
          </a:custGeom>
          <a:blipFill>
            <a:blip>
              <a:extLst>
                <a:ext uri="{96DAC541-7B7A-43D3-8B79-37D633B846F1}">
                  <asvg:svgBlip xmlns:asvg="http://schemas.microsoft.com/office/drawing/2016/SVG/main" r:embed="rId8"/>
                </a:ext>
              </a:extLst>
            </a:blip>
            <a:stretch>
              <a:fillRect l="-28458" r="-17068"/>
            </a:stretch>
          </a:blipFill>
        </p:spPr>
        <p:txBody>
          <a:bodyPr/>
          <a:lstStyle/>
          <a:p>
            <a:endParaRPr lang="fr-FR" sz="1200"/>
          </a:p>
        </p:txBody>
      </p:sp>
      <p:sp>
        <p:nvSpPr>
          <p:cNvPr id="25" name="TextBox 25"/>
          <p:cNvSpPr txBox="1"/>
          <p:nvPr/>
        </p:nvSpPr>
        <p:spPr>
          <a:xfrm>
            <a:off x="6783088" y="1397665"/>
            <a:ext cx="4940995" cy="845488"/>
          </a:xfrm>
          <a:prstGeom prst="rect">
            <a:avLst/>
          </a:prstGeom>
        </p:spPr>
        <p:txBody>
          <a:bodyPr lIns="0" tIns="0" rIns="0" bIns="0" rtlCol="0" anchor="t">
            <a:spAutoFit/>
          </a:bodyPr>
          <a:lstStyle/>
          <a:p>
            <a:pPr algn="ctr">
              <a:lnSpc>
                <a:spcPts val="6973"/>
              </a:lnSpc>
            </a:pPr>
            <a:r>
              <a:rPr lang="en-US" sz="5334" b="1" dirty="0">
                <a:latin typeface="Arial" panose="020B0604020202020204" pitchFamily="34" charset="0"/>
                <a:cs typeface="Arial" panose="020B0604020202020204" pitchFamily="34" charset="0"/>
              </a:rPr>
              <a:t>HMR Expert</a:t>
            </a:r>
            <a:endParaRPr lang="en-US" sz="4981" b="1" dirty="0">
              <a:solidFill>
                <a:srgbClr val="0368B1"/>
              </a:solidFill>
              <a:latin typeface="Open Sans Bold"/>
              <a:ea typeface="Open Sans Bold"/>
              <a:cs typeface="Open Sans Bold"/>
              <a:sym typeface="Open Sans Bold"/>
            </a:endParaRPr>
          </a:p>
        </p:txBody>
      </p:sp>
      <p:sp>
        <p:nvSpPr>
          <p:cNvPr id="27" name="TextBox 25">
            <a:extLst>
              <a:ext uri="{FF2B5EF4-FFF2-40B4-BE49-F238E27FC236}">
                <a16:creationId xmlns:a16="http://schemas.microsoft.com/office/drawing/2014/main" id="{47CDEC13-BAE4-24A7-B158-A37F28587CF9}"/>
              </a:ext>
            </a:extLst>
          </p:cNvPr>
          <p:cNvSpPr txBox="1"/>
          <p:nvPr/>
        </p:nvSpPr>
        <p:spPr>
          <a:xfrm>
            <a:off x="6961056" y="2849058"/>
            <a:ext cx="4585061" cy="767967"/>
          </a:xfrm>
          <a:prstGeom prst="rect">
            <a:avLst/>
          </a:prstGeom>
        </p:spPr>
        <p:txBody>
          <a:bodyPr wrap="square" lIns="0" tIns="0" rIns="0" bIns="0" rtlCol="0" anchor="t">
            <a:spAutoFit/>
          </a:bodyPr>
          <a:lstStyle/>
          <a:p>
            <a:pPr algn="ctr">
              <a:lnSpc>
                <a:spcPts val="6973"/>
              </a:lnSpc>
            </a:pPr>
            <a:r>
              <a:rPr lang="fr-FR" sz="2933" b="1" dirty="0">
                <a:solidFill>
                  <a:srgbClr val="0070C0"/>
                </a:solidFill>
                <a:latin typeface="Arial" panose="020B0604020202020204" pitchFamily="34" charset="0"/>
                <a:cs typeface="Arial" panose="020B0604020202020204" pitchFamily="34" charset="0"/>
              </a:rPr>
              <a:t>Salon de la Plasturgie FIP</a:t>
            </a:r>
            <a:endParaRPr lang="en-US" sz="2933" b="1" dirty="0">
              <a:solidFill>
                <a:srgbClr val="0070C0"/>
              </a:solidFill>
              <a:latin typeface="Open Sans Bold"/>
              <a:ea typeface="Open Sans Bold"/>
              <a:cs typeface="Open Sans Bold"/>
              <a:sym typeface="Open Sans Bold"/>
            </a:endParaRPr>
          </a:p>
        </p:txBody>
      </p:sp>
      <p:pic>
        <p:nvPicPr>
          <p:cNvPr id="26" name="Image 25">
            <a:extLst>
              <a:ext uri="{FF2B5EF4-FFF2-40B4-BE49-F238E27FC236}">
                <a16:creationId xmlns:a16="http://schemas.microsoft.com/office/drawing/2014/main" id="{001319C2-2230-DA6B-DBAD-21DB99F2C338}"/>
              </a:ext>
            </a:extLst>
          </p:cNvPr>
          <p:cNvPicPr>
            <a:picLocks noChangeAspect="1"/>
          </p:cNvPicPr>
          <p:nvPr/>
        </p:nvPicPr>
        <p:blipFill>
          <a:blip r:embed="rId9"/>
          <a:stretch>
            <a:fillRect/>
          </a:stretch>
        </p:blipFill>
        <p:spPr>
          <a:xfrm>
            <a:off x="6934968" y="3842951"/>
            <a:ext cx="4684339" cy="20394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7"/>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sp>
        <p:nvSpPr>
          <p:cNvPr id="6" name="TextBox 6"/>
          <p:cNvSpPr txBox="1"/>
          <p:nvPr/>
        </p:nvSpPr>
        <p:spPr>
          <a:xfrm>
            <a:off x="257072" y="163830"/>
            <a:ext cx="6143727" cy="348942"/>
          </a:xfrm>
          <a:prstGeom prst="rect">
            <a:avLst/>
          </a:prstGeom>
        </p:spPr>
        <p:txBody>
          <a:bodyPr wrap="square" lIns="0" tIns="0" rIns="0" bIns="0" rtlCol="0" anchor="t">
            <a:spAutoFit/>
          </a:bodyPr>
          <a:lstStyle/>
          <a:p>
            <a:pPr>
              <a:lnSpc>
                <a:spcPts val="2880"/>
              </a:lnSpc>
            </a:pPr>
            <a:r>
              <a:rPr lang="en-US" sz="2400" b="1" dirty="0">
                <a:solidFill>
                  <a:srgbClr val="FFFFFF"/>
                </a:solidFill>
                <a:latin typeface="Arial Bold"/>
                <a:ea typeface="Arial Bold"/>
                <a:cs typeface="Arial Bold"/>
                <a:sym typeface="Arial Bold"/>
              </a:rPr>
              <a:t>HMR EXPERT - Moyens </a:t>
            </a:r>
            <a:r>
              <a:rPr lang="en-US" sz="2400" b="1" dirty="0" err="1">
                <a:solidFill>
                  <a:srgbClr val="FFFFFF"/>
                </a:solidFill>
                <a:latin typeface="Arial Bold"/>
                <a:ea typeface="Arial Bold"/>
                <a:cs typeface="Arial Bold"/>
                <a:sym typeface="Arial Bold"/>
              </a:rPr>
              <a:t>d’impression</a:t>
            </a:r>
            <a:endParaRPr lang="en-US" sz="2400" b="1" dirty="0">
              <a:solidFill>
                <a:srgbClr val="FFFFFF"/>
              </a:solidFill>
              <a:latin typeface="Arial Bold"/>
              <a:ea typeface="Arial Bold"/>
              <a:cs typeface="Arial Bold"/>
              <a:sym typeface="Arial Bold"/>
            </a:endParaRPr>
          </a:p>
        </p:txBody>
      </p:sp>
      <p:grpSp>
        <p:nvGrpSpPr>
          <p:cNvPr id="7" name="Group 7"/>
          <p:cNvGrpSpPr/>
          <p:nvPr/>
        </p:nvGrpSpPr>
        <p:grpSpPr>
          <a:xfrm>
            <a:off x="6137262" y="2546057"/>
            <a:ext cx="5032201" cy="3521368"/>
            <a:chOff x="0" y="0"/>
            <a:chExt cx="1764242" cy="1234558"/>
          </a:xfrm>
        </p:grpSpPr>
        <p:sp>
          <p:nvSpPr>
            <p:cNvPr id="8" name="Freeform 8"/>
            <p:cNvSpPr/>
            <p:nvPr/>
          </p:nvSpPr>
          <p:spPr>
            <a:xfrm>
              <a:off x="0" y="0"/>
              <a:ext cx="1764242" cy="1234558"/>
            </a:xfrm>
            <a:custGeom>
              <a:avLst/>
              <a:gdLst/>
              <a:ahLst/>
              <a:cxnLst/>
              <a:rect l="l" t="t" r="r" b="b"/>
              <a:pathLst>
                <a:path w="1764242" h="1234558">
                  <a:moveTo>
                    <a:pt x="0" y="0"/>
                  </a:moveTo>
                  <a:lnTo>
                    <a:pt x="1764242" y="0"/>
                  </a:lnTo>
                  <a:lnTo>
                    <a:pt x="1764242" y="1234558"/>
                  </a:lnTo>
                  <a:lnTo>
                    <a:pt x="0" y="1234558"/>
                  </a:lnTo>
                  <a:close/>
                </a:path>
              </a:pathLst>
            </a:custGeom>
            <a:solidFill>
              <a:srgbClr val="FDFEFE"/>
            </a:solidFill>
            <a:ln w="76200" cap="sq">
              <a:solidFill>
                <a:srgbClr val="D9D9D9"/>
              </a:solidFill>
              <a:prstDash val="solid"/>
              <a:miter/>
            </a:ln>
          </p:spPr>
          <p:txBody>
            <a:bodyPr/>
            <a:lstStyle/>
            <a:p>
              <a:endParaRPr lang="fr-FR" sz="1200"/>
            </a:p>
          </p:txBody>
        </p:sp>
        <p:sp>
          <p:nvSpPr>
            <p:cNvPr id="9" name="TextBox 9"/>
            <p:cNvSpPr txBox="1"/>
            <p:nvPr/>
          </p:nvSpPr>
          <p:spPr>
            <a:xfrm>
              <a:off x="0" y="-38100"/>
              <a:ext cx="1764242" cy="1272658"/>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0" name="Group 10"/>
          <p:cNvGrpSpPr/>
          <p:nvPr/>
        </p:nvGrpSpPr>
        <p:grpSpPr>
          <a:xfrm>
            <a:off x="7250876" y="2863879"/>
            <a:ext cx="2992592" cy="511028"/>
            <a:chOff x="0" y="0"/>
            <a:chExt cx="1114053" cy="190240"/>
          </a:xfrm>
        </p:grpSpPr>
        <p:sp>
          <p:nvSpPr>
            <p:cNvPr id="11" name="Freeform 11"/>
            <p:cNvSpPr/>
            <p:nvPr/>
          </p:nvSpPr>
          <p:spPr>
            <a:xfrm>
              <a:off x="0" y="0"/>
              <a:ext cx="1114053" cy="190240"/>
            </a:xfrm>
            <a:custGeom>
              <a:avLst/>
              <a:gdLst/>
              <a:ahLst/>
              <a:cxnLst/>
              <a:rect l="l" t="t" r="r" b="b"/>
              <a:pathLst>
                <a:path w="1114053" h="190240">
                  <a:moveTo>
                    <a:pt x="18972" y="0"/>
                  </a:moveTo>
                  <a:lnTo>
                    <a:pt x="1095081" y="0"/>
                  </a:lnTo>
                  <a:cubicBezTo>
                    <a:pt x="1100113" y="0"/>
                    <a:pt x="1104938" y="1999"/>
                    <a:pt x="1108496" y="5557"/>
                  </a:cubicBezTo>
                  <a:cubicBezTo>
                    <a:pt x="1112054" y="9114"/>
                    <a:pt x="1114053" y="13940"/>
                    <a:pt x="1114053" y="18972"/>
                  </a:cubicBezTo>
                  <a:lnTo>
                    <a:pt x="1114053" y="171269"/>
                  </a:lnTo>
                  <a:cubicBezTo>
                    <a:pt x="1114053" y="176300"/>
                    <a:pt x="1112054" y="181126"/>
                    <a:pt x="1108496" y="184684"/>
                  </a:cubicBezTo>
                  <a:cubicBezTo>
                    <a:pt x="1104938" y="188242"/>
                    <a:pt x="1100113" y="190240"/>
                    <a:pt x="1095081" y="190240"/>
                  </a:cubicBezTo>
                  <a:lnTo>
                    <a:pt x="18972" y="190240"/>
                  </a:lnTo>
                  <a:cubicBezTo>
                    <a:pt x="13940" y="190240"/>
                    <a:pt x="9114" y="188242"/>
                    <a:pt x="5557" y="184684"/>
                  </a:cubicBezTo>
                  <a:cubicBezTo>
                    <a:pt x="1999" y="181126"/>
                    <a:pt x="0" y="176300"/>
                    <a:pt x="0" y="171269"/>
                  </a:cubicBezTo>
                  <a:lnTo>
                    <a:pt x="0" y="18972"/>
                  </a:lnTo>
                  <a:cubicBezTo>
                    <a:pt x="0" y="13940"/>
                    <a:pt x="1999" y="9114"/>
                    <a:pt x="5557" y="5557"/>
                  </a:cubicBezTo>
                  <a:cubicBezTo>
                    <a:pt x="9114" y="1999"/>
                    <a:pt x="13940" y="0"/>
                    <a:pt x="18972" y="0"/>
                  </a:cubicBezTo>
                  <a:close/>
                </a:path>
              </a:pathLst>
            </a:custGeom>
            <a:solidFill>
              <a:srgbClr val="0070C0"/>
            </a:solidFill>
          </p:spPr>
          <p:txBody>
            <a:bodyPr/>
            <a:lstStyle/>
            <a:p>
              <a:endParaRPr lang="fr-FR" sz="1200"/>
            </a:p>
          </p:txBody>
        </p:sp>
        <p:sp>
          <p:nvSpPr>
            <p:cNvPr id="12" name="TextBox 12"/>
            <p:cNvSpPr txBox="1"/>
            <p:nvPr/>
          </p:nvSpPr>
          <p:spPr>
            <a:xfrm>
              <a:off x="0" y="-38100"/>
              <a:ext cx="1114053" cy="228340"/>
            </a:xfrm>
            <a:prstGeom prst="rect">
              <a:avLst/>
            </a:prstGeom>
          </p:spPr>
          <p:txBody>
            <a:bodyPr lIns="33867" tIns="33867" rIns="33867" bIns="33867" rtlCol="0" anchor="ctr"/>
            <a:lstStyle/>
            <a:p>
              <a:pPr algn="ctr">
                <a:lnSpc>
                  <a:spcPts val="2239"/>
                </a:lnSpc>
              </a:pPr>
              <a:r>
                <a:rPr lang="en-US" sz="1599" b="1">
                  <a:solidFill>
                    <a:srgbClr val="FFFFFF"/>
                  </a:solidFill>
                  <a:latin typeface="Open Sans Bold"/>
                  <a:ea typeface="Open Sans Bold"/>
                  <a:cs typeface="Open Sans Bold"/>
                  <a:sym typeface="Open Sans Bold"/>
                </a:rPr>
                <a:t>Impression robotisée</a:t>
              </a:r>
            </a:p>
          </p:txBody>
        </p:sp>
      </p:grpSp>
      <p:grpSp>
        <p:nvGrpSpPr>
          <p:cNvPr id="13" name="Group 13"/>
          <p:cNvGrpSpPr/>
          <p:nvPr/>
        </p:nvGrpSpPr>
        <p:grpSpPr>
          <a:xfrm>
            <a:off x="916976" y="2546057"/>
            <a:ext cx="5032201" cy="3521368"/>
            <a:chOff x="0" y="0"/>
            <a:chExt cx="1764242" cy="1234558"/>
          </a:xfrm>
        </p:grpSpPr>
        <p:sp>
          <p:nvSpPr>
            <p:cNvPr id="14" name="Freeform 14"/>
            <p:cNvSpPr/>
            <p:nvPr/>
          </p:nvSpPr>
          <p:spPr>
            <a:xfrm>
              <a:off x="0" y="0"/>
              <a:ext cx="1764242" cy="1234558"/>
            </a:xfrm>
            <a:custGeom>
              <a:avLst/>
              <a:gdLst/>
              <a:ahLst/>
              <a:cxnLst/>
              <a:rect l="l" t="t" r="r" b="b"/>
              <a:pathLst>
                <a:path w="1764242" h="1234558">
                  <a:moveTo>
                    <a:pt x="0" y="0"/>
                  </a:moveTo>
                  <a:lnTo>
                    <a:pt x="1764242" y="0"/>
                  </a:lnTo>
                  <a:lnTo>
                    <a:pt x="1764242" y="1234558"/>
                  </a:lnTo>
                  <a:lnTo>
                    <a:pt x="0" y="1234558"/>
                  </a:lnTo>
                  <a:close/>
                </a:path>
              </a:pathLst>
            </a:custGeom>
            <a:solidFill>
              <a:srgbClr val="FDFEFE"/>
            </a:solidFill>
            <a:ln w="76200" cap="sq">
              <a:solidFill>
                <a:srgbClr val="D9D9D9"/>
              </a:solidFill>
              <a:prstDash val="solid"/>
              <a:miter/>
            </a:ln>
          </p:spPr>
          <p:txBody>
            <a:bodyPr/>
            <a:lstStyle/>
            <a:p>
              <a:endParaRPr lang="fr-FR" sz="1200"/>
            </a:p>
          </p:txBody>
        </p:sp>
        <p:sp>
          <p:nvSpPr>
            <p:cNvPr id="15" name="TextBox 15"/>
            <p:cNvSpPr txBox="1"/>
            <p:nvPr/>
          </p:nvSpPr>
          <p:spPr>
            <a:xfrm>
              <a:off x="0" y="-38100"/>
              <a:ext cx="1764242" cy="1272658"/>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6" name="Group 16"/>
          <p:cNvGrpSpPr/>
          <p:nvPr/>
        </p:nvGrpSpPr>
        <p:grpSpPr>
          <a:xfrm>
            <a:off x="4720590" y="983888"/>
            <a:ext cx="2173662" cy="1104970"/>
            <a:chOff x="0" y="0"/>
            <a:chExt cx="4347324" cy="2209940"/>
          </a:xfrm>
        </p:grpSpPr>
        <p:sp>
          <p:nvSpPr>
            <p:cNvPr id="17" name="Freeform 17"/>
            <p:cNvSpPr/>
            <p:nvPr/>
          </p:nvSpPr>
          <p:spPr>
            <a:xfrm>
              <a:off x="0" y="0"/>
              <a:ext cx="4347337" cy="2209927"/>
            </a:xfrm>
            <a:custGeom>
              <a:avLst/>
              <a:gdLst/>
              <a:ahLst/>
              <a:cxnLst/>
              <a:rect l="l" t="t" r="r" b="b"/>
              <a:pathLst>
                <a:path w="4347337" h="2209927">
                  <a:moveTo>
                    <a:pt x="0" y="0"/>
                  </a:moveTo>
                  <a:lnTo>
                    <a:pt x="4347337" y="0"/>
                  </a:lnTo>
                  <a:lnTo>
                    <a:pt x="4347337" y="2209927"/>
                  </a:lnTo>
                  <a:lnTo>
                    <a:pt x="0" y="2209927"/>
                  </a:lnTo>
                  <a:lnTo>
                    <a:pt x="0" y="0"/>
                  </a:lnTo>
                  <a:close/>
                </a:path>
              </a:pathLst>
            </a:custGeom>
            <a:blipFill>
              <a:blip r:embed="rId8"/>
              <a:stretch>
                <a:fillRect t="-25" b="-26"/>
              </a:stretch>
            </a:blipFill>
          </p:spPr>
          <p:txBody>
            <a:bodyPr/>
            <a:lstStyle/>
            <a:p>
              <a:endParaRPr lang="fr-FR" sz="1200"/>
            </a:p>
          </p:txBody>
        </p:sp>
      </p:grpSp>
      <p:sp>
        <p:nvSpPr>
          <p:cNvPr id="18" name="TextBox 18"/>
          <p:cNvSpPr txBox="1"/>
          <p:nvPr/>
        </p:nvSpPr>
        <p:spPr>
          <a:xfrm>
            <a:off x="3456782" y="2040890"/>
            <a:ext cx="4871758" cy="264175"/>
          </a:xfrm>
          <a:prstGeom prst="rect">
            <a:avLst/>
          </a:prstGeom>
        </p:spPr>
        <p:txBody>
          <a:bodyPr lIns="0" tIns="0" rIns="0" bIns="0" rtlCol="0" anchor="t">
            <a:spAutoFit/>
          </a:bodyPr>
          <a:lstStyle/>
          <a:p>
            <a:pPr algn="ctr">
              <a:lnSpc>
                <a:spcPts val="2160"/>
              </a:lnSpc>
            </a:pPr>
            <a:r>
              <a:rPr lang="en-US" b="1">
                <a:solidFill>
                  <a:srgbClr val="000000"/>
                </a:solidFill>
                <a:latin typeface="Arial Bold"/>
                <a:ea typeface="Arial Bold"/>
                <a:cs typeface="Arial Bold"/>
                <a:sym typeface="Arial Bold"/>
              </a:rPr>
              <a:t>Moyens industriels d’impression jet d’encre</a:t>
            </a:r>
          </a:p>
        </p:txBody>
      </p:sp>
      <p:pic>
        <p:nvPicPr>
          <p:cNvPr id="19" name="Picture 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rcRect b="17088"/>
          <a:stretch>
            <a:fillRect/>
          </a:stretch>
        </p:blipFill>
        <p:spPr>
          <a:xfrm>
            <a:off x="1026949" y="3678480"/>
            <a:ext cx="4801480" cy="2244010"/>
          </a:xfrm>
          <a:prstGeom prst="rect">
            <a:avLst/>
          </a:prstGeom>
        </p:spPr>
      </p:pic>
      <p:pic>
        <p:nvPicPr>
          <p:cNvPr id="20" name="Picture 2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rcRect t="7893" b="7893"/>
          <a:stretch>
            <a:fillRect/>
          </a:stretch>
        </p:blipFill>
        <p:spPr>
          <a:xfrm>
            <a:off x="6286835" y="3678480"/>
            <a:ext cx="4737178" cy="2244010"/>
          </a:xfrm>
          <a:prstGeom prst="rect">
            <a:avLst/>
          </a:prstGeom>
        </p:spPr>
      </p:pic>
      <p:grpSp>
        <p:nvGrpSpPr>
          <p:cNvPr id="21" name="Group 21"/>
          <p:cNvGrpSpPr/>
          <p:nvPr/>
        </p:nvGrpSpPr>
        <p:grpSpPr>
          <a:xfrm>
            <a:off x="468657" y="6276005"/>
            <a:ext cx="950925" cy="855883"/>
            <a:chOff x="0" y="0"/>
            <a:chExt cx="1494066" cy="1344740"/>
          </a:xfrm>
        </p:grpSpPr>
        <p:sp>
          <p:nvSpPr>
            <p:cNvPr id="22" name="Freeform 22"/>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11"/>
              <a:stretch>
                <a:fillRect r="-572328" b="40927"/>
              </a:stretch>
            </a:blipFill>
          </p:spPr>
          <p:txBody>
            <a:bodyPr/>
            <a:lstStyle/>
            <a:p>
              <a:endParaRPr lang="fr-FR" sz="1200"/>
            </a:p>
          </p:txBody>
        </p:sp>
      </p:grpSp>
      <p:sp>
        <p:nvSpPr>
          <p:cNvPr id="23" name="AutoShape 23"/>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24" name="Group 24"/>
          <p:cNvGrpSpPr/>
          <p:nvPr/>
        </p:nvGrpSpPr>
        <p:grpSpPr>
          <a:xfrm>
            <a:off x="11312554" y="6314104"/>
            <a:ext cx="354623" cy="719361"/>
            <a:chOff x="0" y="0"/>
            <a:chExt cx="709246" cy="1438721"/>
          </a:xfrm>
        </p:grpSpPr>
        <p:sp>
          <p:nvSpPr>
            <p:cNvPr id="25" name="Freeform 25"/>
            <p:cNvSpPr/>
            <p:nvPr/>
          </p:nvSpPr>
          <p:spPr>
            <a:xfrm>
              <a:off x="0" y="0"/>
              <a:ext cx="709246" cy="1438721"/>
            </a:xfrm>
            <a:custGeom>
              <a:avLst/>
              <a:gdLst/>
              <a:ahLst/>
              <a:cxnLst/>
              <a:rect l="l" t="t" r="r" b="b"/>
              <a:pathLst>
                <a:path w="709246" h="1438721">
                  <a:moveTo>
                    <a:pt x="0" y="0"/>
                  </a:moveTo>
                  <a:lnTo>
                    <a:pt x="709246" y="0"/>
                  </a:lnTo>
                  <a:lnTo>
                    <a:pt x="709246" y="1438721"/>
                  </a:lnTo>
                  <a:lnTo>
                    <a:pt x="0" y="1438721"/>
                  </a:lnTo>
                  <a:close/>
                </a:path>
              </a:pathLst>
            </a:custGeom>
            <a:blipFill>
              <a:blip r:embed="rId12">
                <a:alphaModFix amt="0"/>
              </a:blip>
              <a:stretch>
                <a:fillRect t="-48925" r="-673554" b="317"/>
              </a:stretch>
            </a:blipFill>
          </p:spPr>
          <p:txBody>
            <a:bodyPr/>
            <a:lstStyle/>
            <a:p>
              <a:endParaRPr lang="fr-FR" sz="1200"/>
            </a:p>
          </p:txBody>
        </p:sp>
        <p:sp>
          <p:nvSpPr>
            <p:cNvPr id="26" name="TextBox 26"/>
            <p:cNvSpPr txBox="1"/>
            <p:nvPr/>
          </p:nvSpPr>
          <p:spPr>
            <a:xfrm>
              <a:off x="0" y="-19050"/>
              <a:ext cx="709246" cy="14577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10</a:t>
              </a:r>
            </a:p>
            <a:p>
              <a:pPr algn="r">
                <a:lnSpc>
                  <a:spcPts val="2400"/>
                </a:lnSpc>
              </a:pPr>
              <a:endParaRPr lang="en-US" sz="2000" b="1">
                <a:solidFill>
                  <a:srgbClr val="0368B1"/>
                </a:solidFill>
                <a:latin typeface="Arial Bold"/>
                <a:ea typeface="Arial Bold"/>
                <a:cs typeface="Arial Bold"/>
                <a:sym typeface="Arial Bold"/>
              </a:endParaRPr>
            </a:p>
          </p:txBody>
        </p:sp>
      </p:grpSp>
      <p:sp>
        <p:nvSpPr>
          <p:cNvPr id="27" name="AutoShape 27"/>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sp>
        <p:nvSpPr>
          <p:cNvPr id="28" name="Freeform 28"/>
          <p:cNvSpPr/>
          <p:nvPr/>
        </p:nvSpPr>
        <p:spPr>
          <a:xfrm>
            <a:off x="1171401" y="2755943"/>
            <a:ext cx="750431" cy="777547"/>
          </a:xfrm>
          <a:custGeom>
            <a:avLst/>
            <a:gdLst/>
            <a:ahLst/>
            <a:cxnLst/>
            <a:rect l="l" t="t" r="r" b="b"/>
            <a:pathLst>
              <a:path w="1125647" h="1166321">
                <a:moveTo>
                  <a:pt x="0" y="0"/>
                </a:moveTo>
                <a:lnTo>
                  <a:pt x="1125647" y="0"/>
                </a:lnTo>
                <a:lnTo>
                  <a:pt x="1125647" y="1166321"/>
                </a:lnTo>
                <a:lnTo>
                  <a:pt x="0" y="1166321"/>
                </a:lnTo>
                <a:lnTo>
                  <a:pt x="0" y="0"/>
                </a:lnTo>
                <a:close/>
              </a:path>
            </a:pathLst>
          </a:custGeom>
          <a:blipFill>
            <a:blip r:embed="rId13"/>
            <a:stretch>
              <a:fillRect l="-12124" t="-4242"/>
            </a:stretch>
          </a:blipFill>
        </p:spPr>
        <p:txBody>
          <a:bodyPr/>
          <a:lstStyle/>
          <a:p>
            <a:endParaRPr lang="fr-FR" sz="1200"/>
          </a:p>
        </p:txBody>
      </p:sp>
      <p:sp>
        <p:nvSpPr>
          <p:cNvPr id="29" name="Freeform 29"/>
          <p:cNvSpPr/>
          <p:nvPr/>
        </p:nvSpPr>
        <p:spPr>
          <a:xfrm>
            <a:off x="6283832" y="2641486"/>
            <a:ext cx="807169" cy="777547"/>
          </a:xfrm>
          <a:custGeom>
            <a:avLst/>
            <a:gdLst/>
            <a:ahLst/>
            <a:cxnLst/>
            <a:rect l="l" t="t" r="r" b="b"/>
            <a:pathLst>
              <a:path w="1210753" h="1166321">
                <a:moveTo>
                  <a:pt x="0" y="0"/>
                </a:moveTo>
                <a:lnTo>
                  <a:pt x="1210753" y="0"/>
                </a:lnTo>
                <a:lnTo>
                  <a:pt x="1210753" y="1166321"/>
                </a:lnTo>
                <a:lnTo>
                  <a:pt x="0" y="1166321"/>
                </a:lnTo>
                <a:lnTo>
                  <a:pt x="0" y="0"/>
                </a:lnTo>
                <a:close/>
              </a:path>
            </a:pathLst>
          </a:custGeom>
          <a:blipFill>
            <a:blip r:embed="rId14"/>
            <a:stretch>
              <a:fillRect/>
            </a:stretch>
          </a:blipFill>
        </p:spPr>
        <p:txBody>
          <a:bodyPr/>
          <a:lstStyle/>
          <a:p>
            <a:endParaRPr lang="fr-FR" sz="1200"/>
          </a:p>
        </p:txBody>
      </p:sp>
      <p:grpSp>
        <p:nvGrpSpPr>
          <p:cNvPr id="30" name="Group 30"/>
          <p:cNvGrpSpPr/>
          <p:nvPr/>
        </p:nvGrpSpPr>
        <p:grpSpPr>
          <a:xfrm>
            <a:off x="2030591" y="2863879"/>
            <a:ext cx="2992592" cy="511028"/>
            <a:chOff x="0" y="0"/>
            <a:chExt cx="1114053" cy="190240"/>
          </a:xfrm>
        </p:grpSpPr>
        <p:sp>
          <p:nvSpPr>
            <p:cNvPr id="31" name="Freeform 31"/>
            <p:cNvSpPr/>
            <p:nvPr/>
          </p:nvSpPr>
          <p:spPr>
            <a:xfrm>
              <a:off x="0" y="0"/>
              <a:ext cx="1114053" cy="190240"/>
            </a:xfrm>
            <a:custGeom>
              <a:avLst/>
              <a:gdLst/>
              <a:ahLst/>
              <a:cxnLst/>
              <a:rect l="l" t="t" r="r" b="b"/>
              <a:pathLst>
                <a:path w="1114053" h="190240">
                  <a:moveTo>
                    <a:pt x="18972" y="0"/>
                  </a:moveTo>
                  <a:lnTo>
                    <a:pt x="1095081" y="0"/>
                  </a:lnTo>
                  <a:cubicBezTo>
                    <a:pt x="1100113" y="0"/>
                    <a:pt x="1104938" y="1999"/>
                    <a:pt x="1108496" y="5557"/>
                  </a:cubicBezTo>
                  <a:cubicBezTo>
                    <a:pt x="1112054" y="9114"/>
                    <a:pt x="1114053" y="13940"/>
                    <a:pt x="1114053" y="18972"/>
                  </a:cubicBezTo>
                  <a:lnTo>
                    <a:pt x="1114053" y="171269"/>
                  </a:lnTo>
                  <a:cubicBezTo>
                    <a:pt x="1114053" y="176300"/>
                    <a:pt x="1112054" y="181126"/>
                    <a:pt x="1108496" y="184684"/>
                  </a:cubicBezTo>
                  <a:cubicBezTo>
                    <a:pt x="1104938" y="188242"/>
                    <a:pt x="1100113" y="190240"/>
                    <a:pt x="1095081" y="190240"/>
                  </a:cubicBezTo>
                  <a:lnTo>
                    <a:pt x="18972" y="190240"/>
                  </a:lnTo>
                  <a:cubicBezTo>
                    <a:pt x="13940" y="190240"/>
                    <a:pt x="9114" y="188242"/>
                    <a:pt x="5557" y="184684"/>
                  </a:cubicBezTo>
                  <a:cubicBezTo>
                    <a:pt x="1999" y="181126"/>
                    <a:pt x="0" y="176300"/>
                    <a:pt x="0" y="171269"/>
                  </a:cubicBezTo>
                  <a:lnTo>
                    <a:pt x="0" y="18972"/>
                  </a:lnTo>
                  <a:cubicBezTo>
                    <a:pt x="0" y="13940"/>
                    <a:pt x="1999" y="9114"/>
                    <a:pt x="5557" y="5557"/>
                  </a:cubicBezTo>
                  <a:cubicBezTo>
                    <a:pt x="9114" y="1999"/>
                    <a:pt x="13940" y="0"/>
                    <a:pt x="18972" y="0"/>
                  </a:cubicBezTo>
                  <a:close/>
                </a:path>
              </a:pathLst>
            </a:custGeom>
            <a:solidFill>
              <a:srgbClr val="0070C0"/>
            </a:solidFill>
          </p:spPr>
          <p:txBody>
            <a:bodyPr/>
            <a:lstStyle/>
            <a:p>
              <a:endParaRPr lang="fr-FR" sz="1200"/>
            </a:p>
          </p:txBody>
        </p:sp>
        <p:sp>
          <p:nvSpPr>
            <p:cNvPr id="32" name="TextBox 32"/>
            <p:cNvSpPr txBox="1"/>
            <p:nvPr/>
          </p:nvSpPr>
          <p:spPr>
            <a:xfrm>
              <a:off x="0" y="-38100"/>
              <a:ext cx="1114053" cy="228340"/>
            </a:xfrm>
            <a:prstGeom prst="rect">
              <a:avLst/>
            </a:prstGeom>
          </p:spPr>
          <p:txBody>
            <a:bodyPr lIns="33867" tIns="33867" rIns="33867" bIns="33867" rtlCol="0" anchor="ctr"/>
            <a:lstStyle/>
            <a:p>
              <a:pPr algn="ctr">
                <a:lnSpc>
                  <a:spcPts val="2239"/>
                </a:lnSpc>
              </a:pPr>
              <a:r>
                <a:rPr lang="en-US" sz="1599" b="1">
                  <a:solidFill>
                    <a:srgbClr val="FFFFFF"/>
                  </a:solidFill>
                  <a:latin typeface="Open Sans Bold"/>
                  <a:ea typeface="Open Sans Bold"/>
                  <a:cs typeface="Open Sans Bold"/>
                  <a:sym typeface="Open Sans Bold"/>
                </a:rPr>
                <a:t>Tête auto-adaptative</a:t>
              </a:r>
            </a:p>
          </p:txBody>
        </p:sp>
      </p:grpSp>
    </p:spTree>
  </p:cSld>
  <p:clrMapOvr>
    <a:masterClrMapping/>
  </p:clrMapOvr>
  <p:timing>
    <p:tnLst>
      <p:par>
        <p:cTn id="1" dur="indefinite" restart="never" nodeType="tmRoot">
          <p:childTnLst>
            <p:video>
              <p:cMediaNode vol="0">
                <p:cTn id="2" fill="hold" display="0">
                  <p:stCondLst>
                    <p:cond delay="indefinite"/>
                  </p:stCondLst>
                </p:cTn>
                <p:tgtEl>
                  <p:spTgt spid="19"/>
                </p:tgtEl>
              </p:cMediaNode>
            </p:video>
            <p:video>
              <p:cMediaNode vol="80000">
                <p:cTn id="3" fill="hold" display="0">
                  <p:stCondLst>
                    <p:cond delay="indefinite"/>
                  </p:stCondLst>
                </p:cTn>
                <p:tgtEl>
                  <p:spTgt spid="2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2"/>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grpSp>
        <p:nvGrpSpPr>
          <p:cNvPr id="6" name="Group 6"/>
          <p:cNvGrpSpPr/>
          <p:nvPr/>
        </p:nvGrpSpPr>
        <p:grpSpPr>
          <a:xfrm>
            <a:off x="4134761" y="1170736"/>
            <a:ext cx="6935302" cy="1579863"/>
            <a:chOff x="0" y="0"/>
            <a:chExt cx="2431451" cy="553885"/>
          </a:xfrm>
        </p:grpSpPr>
        <p:sp>
          <p:nvSpPr>
            <p:cNvPr id="7" name="Freeform 7"/>
            <p:cNvSpPr/>
            <p:nvPr/>
          </p:nvSpPr>
          <p:spPr>
            <a:xfrm>
              <a:off x="0" y="0"/>
              <a:ext cx="2431451" cy="553885"/>
            </a:xfrm>
            <a:custGeom>
              <a:avLst/>
              <a:gdLst/>
              <a:ahLst/>
              <a:cxnLst/>
              <a:rect l="l" t="t" r="r" b="b"/>
              <a:pathLst>
                <a:path w="2431451" h="553885">
                  <a:moveTo>
                    <a:pt x="0" y="0"/>
                  </a:moveTo>
                  <a:lnTo>
                    <a:pt x="2431451" y="0"/>
                  </a:lnTo>
                  <a:lnTo>
                    <a:pt x="2431451" y="553885"/>
                  </a:lnTo>
                  <a:lnTo>
                    <a:pt x="0" y="553885"/>
                  </a:lnTo>
                  <a:close/>
                </a:path>
              </a:pathLst>
            </a:custGeom>
            <a:solidFill>
              <a:srgbClr val="FDFEFE"/>
            </a:solidFill>
            <a:ln w="76200" cap="sq">
              <a:solidFill>
                <a:srgbClr val="D9D9D9"/>
              </a:solidFill>
              <a:prstDash val="solid"/>
              <a:miter/>
            </a:ln>
          </p:spPr>
          <p:txBody>
            <a:bodyPr/>
            <a:lstStyle/>
            <a:p>
              <a:endParaRPr lang="fr-FR" sz="1200"/>
            </a:p>
          </p:txBody>
        </p:sp>
        <p:sp>
          <p:nvSpPr>
            <p:cNvPr id="8" name="TextBox 8"/>
            <p:cNvSpPr txBox="1"/>
            <p:nvPr/>
          </p:nvSpPr>
          <p:spPr>
            <a:xfrm>
              <a:off x="0" y="-38100"/>
              <a:ext cx="2431451" cy="591985"/>
            </a:xfrm>
            <a:prstGeom prst="rect">
              <a:avLst/>
            </a:prstGeom>
          </p:spPr>
          <p:txBody>
            <a:bodyPr lIns="33867" tIns="33867" rIns="33867" bIns="33867" rtlCol="0" anchor="ctr"/>
            <a:lstStyle/>
            <a:p>
              <a:pPr marL="690911" lvl="2" indent="-230304">
                <a:lnSpc>
                  <a:spcPts val="2239"/>
                </a:lnSpc>
                <a:buFont typeface="Arial"/>
                <a:buChar char="⚬"/>
              </a:pPr>
              <a:r>
                <a:rPr lang="en-US" sz="1599">
                  <a:solidFill>
                    <a:srgbClr val="071C28"/>
                  </a:solidFill>
                  <a:latin typeface="Open Sans"/>
                  <a:ea typeface="Open Sans"/>
                  <a:cs typeface="Open Sans"/>
                  <a:sym typeface="Open Sans"/>
                </a:rPr>
                <a:t>Composites</a:t>
              </a:r>
            </a:p>
            <a:p>
              <a:pPr marL="690911" lvl="2" indent="-230304">
                <a:lnSpc>
                  <a:spcPts val="2239"/>
                </a:lnSpc>
                <a:buFont typeface="Arial"/>
                <a:buChar char="⚬"/>
              </a:pPr>
              <a:r>
                <a:rPr lang="en-US" sz="1599">
                  <a:solidFill>
                    <a:srgbClr val="071C28"/>
                  </a:solidFill>
                  <a:latin typeface="Open Sans"/>
                  <a:ea typeface="Open Sans"/>
                  <a:cs typeface="Open Sans"/>
                  <a:sym typeface="Open Sans"/>
                </a:rPr>
                <a:t>Plastiques rigides et souples</a:t>
              </a:r>
            </a:p>
            <a:p>
              <a:pPr marL="690911" lvl="2" indent="-230304">
                <a:lnSpc>
                  <a:spcPts val="2239"/>
                </a:lnSpc>
                <a:buFont typeface="Arial"/>
                <a:buChar char="⚬"/>
              </a:pPr>
              <a:r>
                <a:rPr lang="en-US" sz="1599">
                  <a:solidFill>
                    <a:srgbClr val="071C28"/>
                  </a:solidFill>
                  <a:latin typeface="Open Sans"/>
                  <a:ea typeface="Open Sans"/>
                  <a:cs typeface="Open Sans"/>
                  <a:sym typeface="Open Sans"/>
                </a:rPr>
                <a:t>Plaques peintes</a:t>
              </a:r>
            </a:p>
            <a:p>
              <a:pPr marL="690911" lvl="2" indent="-230304">
                <a:lnSpc>
                  <a:spcPts val="2239"/>
                </a:lnSpc>
                <a:spcBef>
                  <a:spcPct val="0"/>
                </a:spcBef>
                <a:buFont typeface="Arial"/>
                <a:buChar char="⚬"/>
              </a:pPr>
              <a:r>
                <a:rPr lang="en-US" sz="1599">
                  <a:solidFill>
                    <a:srgbClr val="071C28"/>
                  </a:solidFill>
                  <a:latin typeface="Open Sans"/>
                  <a:ea typeface="Open Sans"/>
                  <a:cs typeface="Open Sans"/>
                  <a:sym typeface="Open Sans"/>
                </a:rPr>
                <a:t>Tissus, cuir….</a:t>
              </a:r>
            </a:p>
          </p:txBody>
        </p:sp>
      </p:grpSp>
      <p:grpSp>
        <p:nvGrpSpPr>
          <p:cNvPr id="9" name="Group 9"/>
          <p:cNvGrpSpPr/>
          <p:nvPr/>
        </p:nvGrpSpPr>
        <p:grpSpPr>
          <a:xfrm>
            <a:off x="981020" y="1177086"/>
            <a:ext cx="3153741" cy="1579863"/>
            <a:chOff x="0" y="0"/>
            <a:chExt cx="1105672" cy="553885"/>
          </a:xfrm>
        </p:grpSpPr>
        <p:sp>
          <p:nvSpPr>
            <p:cNvPr id="10" name="Freeform 10"/>
            <p:cNvSpPr/>
            <p:nvPr/>
          </p:nvSpPr>
          <p:spPr>
            <a:xfrm>
              <a:off x="0" y="0"/>
              <a:ext cx="1105672" cy="553885"/>
            </a:xfrm>
            <a:custGeom>
              <a:avLst/>
              <a:gdLst/>
              <a:ahLst/>
              <a:cxnLst/>
              <a:rect l="l" t="t" r="r" b="b"/>
              <a:pathLst>
                <a:path w="1105672" h="553885">
                  <a:moveTo>
                    <a:pt x="0" y="0"/>
                  </a:moveTo>
                  <a:lnTo>
                    <a:pt x="1105672" y="0"/>
                  </a:lnTo>
                  <a:lnTo>
                    <a:pt x="1105672" y="553885"/>
                  </a:lnTo>
                  <a:lnTo>
                    <a:pt x="0" y="553885"/>
                  </a:lnTo>
                  <a:close/>
                </a:path>
              </a:pathLst>
            </a:custGeom>
            <a:solidFill>
              <a:srgbClr val="0070C0"/>
            </a:solidFill>
            <a:ln w="76200" cap="sq">
              <a:solidFill>
                <a:srgbClr val="D9D9D9"/>
              </a:solidFill>
              <a:prstDash val="solid"/>
              <a:miter/>
            </a:ln>
          </p:spPr>
          <p:txBody>
            <a:bodyPr/>
            <a:lstStyle/>
            <a:p>
              <a:endParaRPr lang="fr-FR" sz="1200"/>
            </a:p>
          </p:txBody>
        </p:sp>
        <p:sp>
          <p:nvSpPr>
            <p:cNvPr id="11" name="TextBox 11"/>
            <p:cNvSpPr txBox="1"/>
            <p:nvPr/>
          </p:nvSpPr>
          <p:spPr>
            <a:xfrm>
              <a:off x="0" y="-38100"/>
              <a:ext cx="1105672" cy="591985"/>
            </a:xfrm>
            <a:prstGeom prst="rect">
              <a:avLst/>
            </a:prstGeom>
          </p:spPr>
          <p:txBody>
            <a:bodyPr lIns="254000" tIns="254000" rIns="254000" bIns="254000" rtlCol="0" anchor="ctr"/>
            <a:lstStyle/>
            <a:p>
              <a:pPr algn="r">
                <a:lnSpc>
                  <a:spcPts val="2239"/>
                </a:lnSpc>
              </a:pPr>
              <a:r>
                <a:rPr lang="en-US" sz="1599">
                  <a:solidFill>
                    <a:srgbClr val="071C28"/>
                  </a:solidFill>
                  <a:latin typeface="Open Sans"/>
                  <a:ea typeface="Open Sans"/>
                  <a:cs typeface="Open Sans"/>
                  <a:sym typeface="Open Sans"/>
                </a:rPr>
                <a:t>                                                                                                             </a:t>
              </a:r>
              <a:r>
                <a:rPr lang="en-US" sz="1599" b="1">
                  <a:solidFill>
                    <a:srgbClr val="FFFFFF"/>
                  </a:solidFill>
                  <a:latin typeface="Open Sans Bold"/>
                  <a:ea typeface="Open Sans Bold"/>
                  <a:cs typeface="Open Sans Bold"/>
                  <a:sym typeface="Open Sans Bold"/>
                </a:rPr>
                <a:t>Impression sur :</a:t>
              </a:r>
            </a:p>
            <a:p>
              <a:pPr algn="ctr">
                <a:lnSpc>
                  <a:spcPts val="1773"/>
                </a:lnSpc>
                <a:spcBef>
                  <a:spcPct val="0"/>
                </a:spcBef>
              </a:pPr>
              <a:endParaRPr lang="en-US" sz="1599" b="1">
                <a:solidFill>
                  <a:srgbClr val="FFFFFF"/>
                </a:solidFill>
                <a:latin typeface="Open Sans Bold"/>
                <a:ea typeface="Open Sans Bold"/>
                <a:cs typeface="Open Sans Bold"/>
                <a:sym typeface="Open Sans Bold"/>
              </a:endParaRPr>
            </a:p>
          </p:txBody>
        </p:sp>
      </p:grpSp>
      <p:sp>
        <p:nvSpPr>
          <p:cNvPr id="12" name="Freeform 12"/>
          <p:cNvSpPr/>
          <p:nvPr/>
        </p:nvSpPr>
        <p:spPr>
          <a:xfrm>
            <a:off x="1166126" y="1388115"/>
            <a:ext cx="922887" cy="1157804"/>
          </a:xfrm>
          <a:custGeom>
            <a:avLst/>
            <a:gdLst/>
            <a:ahLst/>
            <a:cxnLst/>
            <a:rect l="l" t="t" r="r" b="b"/>
            <a:pathLst>
              <a:path w="1384331" h="1736706">
                <a:moveTo>
                  <a:pt x="0" y="0"/>
                </a:moveTo>
                <a:lnTo>
                  <a:pt x="1384331" y="0"/>
                </a:lnTo>
                <a:lnTo>
                  <a:pt x="1384331" y="1736706"/>
                </a:lnTo>
                <a:lnTo>
                  <a:pt x="0" y="1736706"/>
                </a:lnTo>
                <a:lnTo>
                  <a:pt x="0" y="0"/>
                </a:lnTo>
                <a:close/>
              </a:path>
            </a:pathLst>
          </a:custGeom>
          <a:blipFill>
            <a:blip r:embed="rId3"/>
            <a:stretch>
              <a:fillRect/>
            </a:stretch>
          </a:blipFill>
        </p:spPr>
        <p:txBody>
          <a:bodyPr/>
          <a:lstStyle/>
          <a:p>
            <a:endParaRPr lang="fr-FR" sz="1200"/>
          </a:p>
        </p:txBody>
      </p:sp>
      <p:sp>
        <p:nvSpPr>
          <p:cNvPr id="13" name="AutoShape 13"/>
          <p:cNvSpPr/>
          <p:nvPr/>
        </p:nvSpPr>
        <p:spPr>
          <a:xfrm>
            <a:off x="2089013" y="1595908"/>
            <a:ext cx="0" cy="828138"/>
          </a:xfrm>
          <a:prstGeom prst="line">
            <a:avLst/>
          </a:prstGeom>
          <a:ln w="19050" cap="flat">
            <a:solidFill>
              <a:srgbClr val="FFFFFF">
                <a:alpha val="60784"/>
              </a:srgbClr>
            </a:solidFill>
            <a:prstDash val="solid"/>
            <a:headEnd type="none" w="sm" len="sm"/>
            <a:tailEnd type="none" w="sm" len="sm"/>
          </a:ln>
        </p:spPr>
        <p:txBody>
          <a:bodyPr/>
          <a:lstStyle/>
          <a:p>
            <a:endParaRPr lang="fr-FR" sz="1200"/>
          </a:p>
        </p:txBody>
      </p:sp>
      <p:grpSp>
        <p:nvGrpSpPr>
          <p:cNvPr id="14" name="Group 14"/>
          <p:cNvGrpSpPr/>
          <p:nvPr/>
        </p:nvGrpSpPr>
        <p:grpSpPr>
          <a:xfrm>
            <a:off x="4134761" y="2826397"/>
            <a:ext cx="6852943" cy="1598553"/>
            <a:chOff x="0" y="0"/>
            <a:chExt cx="2402576" cy="560437"/>
          </a:xfrm>
        </p:grpSpPr>
        <p:sp>
          <p:nvSpPr>
            <p:cNvPr id="15" name="Freeform 15"/>
            <p:cNvSpPr/>
            <p:nvPr/>
          </p:nvSpPr>
          <p:spPr>
            <a:xfrm>
              <a:off x="0" y="0"/>
              <a:ext cx="2402576" cy="560437"/>
            </a:xfrm>
            <a:custGeom>
              <a:avLst/>
              <a:gdLst/>
              <a:ahLst/>
              <a:cxnLst/>
              <a:rect l="l" t="t" r="r" b="b"/>
              <a:pathLst>
                <a:path w="2402576" h="560437">
                  <a:moveTo>
                    <a:pt x="0" y="0"/>
                  </a:moveTo>
                  <a:lnTo>
                    <a:pt x="2402576" y="0"/>
                  </a:lnTo>
                  <a:lnTo>
                    <a:pt x="2402576" y="560437"/>
                  </a:lnTo>
                  <a:lnTo>
                    <a:pt x="0" y="560437"/>
                  </a:lnTo>
                  <a:close/>
                </a:path>
              </a:pathLst>
            </a:custGeom>
            <a:solidFill>
              <a:srgbClr val="FDFEFE"/>
            </a:solidFill>
            <a:ln w="76200" cap="sq">
              <a:solidFill>
                <a:srgbClr val="D9D9D9"/>
              </a:solidFill>
              <a:prstDash val="solid"/>
              <a:miter/>
            </a:ln>
          </p:spPr>
          <p:txBody>
            <a:bodyPr/>
            <a:lstStyle/>
            <a:p>
              <a:endParaRPr lang="fr-FR" sz="1200"/>
            </a:p>
          </p:txBody>
        </p:sp>
        <p:sp>
          <p:nvSpPr>
            <p:cNvPr id="16" name="TextBox 16"/>
            <p:cNvSpPr txBox="1"/>
            <p:nvPr/>
          </p:nvSpPr>
          <p:spPr>
            <a:xfrm>
              <a:off x="0" y="-38100"/>
              <a:ext cx="2402576" cy="598537"/>
            </a:xfrm>
            <a:prstGeom prst="rect">
              <a:avLst/>
            </a:prstGeom>
          </p:spPr>
          <p:txBody>
            <a:bodyPr lIns="33867" tIns="33867" rIns="33867" bIns="33867" rtlCol="0" anchor="ctr"/>
            <a:lstStyle/>
            <a:p>
              <a:pPr marL="690911" lvl="2" indent="-230304">
                <a:lnSpc>
                  <a:spcPts val="2239"/>
                </a:lnSpc>
                <a:buFont typeface="Arial"/>
                <a:buChar char="⚬"/>
              </a:pPr>
              <a:r>
                <a:rPr lang="en-US" sz="1599">
                  <a:solidFill>
                    <a:srgbClr val="071C28"/>
                  </a:solidFill>
                  <a:latin typeface="Open Sans"/>
                  <a:ea typeface="Open Sans"/>
                  <a:cs typeface="Open Sans"/>
                  <a:sym typeface="Open Sans"/>
                </a:rPr>
                <a:t>Couches minces à partir de 500 Å</a:t>
              </a:r>
            </a:p>
            <a:p>
              <a:pPr marL="690911" lvl="2" indent="-230304">
                <a:lnSpc>
                  <a:spcPts val="2239"/>
                </a:lnSpc>
                <a:buFont typeface="Arial"/>
                <a:buChar char="⚬"/>
              </a:pPr>
              <a:r>
                <a:rPr lang="en-US" sz="1599">
                  <a:solidFill>
                    <a:srgbClr val="071C28"/>
                  </a:solidFill>
                  <a:latin typeface="Open Sans"/>
                  <a:ea typeface="Open Sans"/>
                  <a:cs typeface="Open Sans"/>
                  <a:sym typeface="Open Sans"/>
                </a:rPr>
                <a:t>Couches épaisses supérieures à 5 mm</a:t>
              </a:r>
            </a:p>
            <a:p>
              <a:pPr marL="690911" lvl="2" indent="-230304">
                <a:lnSpc>
                  <a:spcPts val="2239"/>
                </a:lnSpc>
                <a:buFont typeface="Arial"/>
                <a:buChar char="⚬"/>
              </a:pPr>
              <a:r>
                <a:rPr lang="en-US" sz="1599">
                  <a:solidFill>
                    <a:srgbClr val="071C28"/>
                  </a:solidFill>
                  <a:latin typeface="Open Sans"/>
                  <a:ea typeface="Open Sans"/>
                  <a:cs typeface="Open Sans"/>
                  <a:sym typeface="Open Sans"/>
                </a:rPr>
                <a:t>Une infinité de possibilités d’impression, du simple chiffre à une image haute définition</a:t>
              </a:r>
            </a:p>
            <a:p>
              <a:pPr marL="690911" lvl="2" indent="-230304">
                <a:lnSpc>
                  <a:spcPts val="2239"/>
                </a:lnSpc>
                <a:spcBef>
                  <a:spcPct val="0"/>
                </a:spcBef>
                <a:buFont typeface="Arial"/>
                <a:buChar char="⚬"/>
              </a:pPr>
              <a:r>
                <a:rPr lang="en-US" sz="1599">
                  <a:solidFill>
                    <a:srgbClr val="071C28"/>
                  </a:solidFill>
                  <a:latin typeface="Open Sans"/>
                  <a:ea typeface="Open Sans"/>
                  <a:cs typeface="Open Sans"/>
                  <a:sym typeface="Open Sans"/>
                </a:rPr>
                <a:t>Macro-circuit électrique</a:t>
              </a:r>
            </a:p>
          </p:txBody>
        </p:sp>
      </p:grpSp>
      <p:grpSp>
        <p:nvGrpSpPr>
          <p:cNvPr id="17" name="Group 17"/>
          <p:cNvGrpSpPr/>
          <p:nvPr/>
        </p:nvGrpSpPr>
        <p:grpSpPr>
          <a:xfrm>
            <a:off x="981020" y="2832747"/>
            <a:ext cx="3153741" cy="1579863"/>
            <a:chOff x="0" y="0"/>
            <a:chExt cx="1105672" cy="553885"/>
          </a:xfrm>
        </p:grpSpPr>
        <p:sp>
          <p:nvSpPr>
            <p:cNvPr id="18" name="Freeform 18"/>
            <p:cNvSpPr/>
            <p:nvPr/>
          </p:nvSpPr>
          <p:spPr>
            <a:xfrm>
              <a:off x="0" y="0"/>
              <a:ext cx="1105672" cy="553885"/>
            </a:xfrm>
            <a:custGeom>
              <a:avLst/>
              <a:gdLst/>
              <a:ahLst/>
              <a:cxnLst/>
              <a:rect l="l" t="t" r="r" b="b"/>
              <a:pathLst>
                <a:path w="1105672" h="553885">
                  <a:moveTo>
                    <a:pt x="0" y="0"/>
                  </a:moveTo>
                  <a:lnTo>
                    <a:pt x="1105672" y="0"/>
                  </a:lnTo>
                  <a:lnTo>
                    <a:pt x="1105672" y="553885"/>
                  </a:lnTo>
                  <a:lnTo>
                    <a:pt x="0" y="553885"/>
                  </a:lnTo>
                  <a:close/>
                </a:path>
              </a:pathLst>
            </a:custGeom>
            <a:solidFill>
              <a:srgbClr val="0070C0"/>
            </a:solidFill>
            <a:ln w="76200" cap="sq">
              <a:solidFill>
                <a:srgbClr val="D9D9D9"/>
              </a:solidFill>
              <a:prstDash val="solid"/>
              <a:miter/>
            </a:ln>
          </p:spPr>
          <p:txBody>
            <a:bodyPr/>
            <a:lstStyle/>
            <a:p>
              <a:endParaRPr lang="fr-FR" sz="1200"/>
            </a:p>
          </p:txBody>
        </p:sp>
        <p:sp>
          <p:nvSpPr>
            <p:cNvPr id="19" name="TextBox 19"/>
            <p:cNvSpPr txBox="1"/>
            <p:nvPr/>
          </p:nvSpPr>
          <p:spPr>
            <a:xfrm>
              <a:off x="0" y="-38100"/>
              <a:ext cx="1105672" cy="591985"/>
            </a:xfrm>
            <a:prstGeom prst="rect">
              <a:avLst/>
            </a:prstGeom>
          </p:spPr>
          <p:txBody>
            <a:bodyPr lIns="254000" tIns="254000" rIns="254000" bIns="254000" rtlCol="0" anchor="ctr"/>
            <a:lstStyle/>
            <a:p>
              <a:pPr algn="r">
                <a:lnSpc>
                  <a:spcPts val="2239"/>
                </a:lnSpc>
              </a:pPr>
              <a:r>
                <a:rPr lang="en-US" sz="1599" dirty="0">
                  <a:solidFill>
                    <a:srgbClr val="071C28"/>
                  </a:solidFill>
                  <a:latin typeface="Open Sans"/>
                  <a:ea typeface="Open Sans"/>
                  <a:cs typeface="Open Sans"/>
                  <a:sym typeface="Open Sans"/>
                </a:rPr>
                <a:t>                                                                                                             </a:t>
              </a:r>
              <a:r>
                <a:rPr lang="en-US" sz="1599" b="1" dirty="0">
                  <a:solidFill>
                    <a:srgbClr val="FFFFFF"/>
                  </a:solidFill>
                  <a:latin typeface="Open Sans Bold"/>
                  <a:ea typeface="Open Sans Bold"/>
                  <a:cs typeface="Open Sans Bold"/>
                  <a:sym typeface="Open Sans Bold"/>
                </a:rPr>
                <a:t>Impression de :</a:t>
              </a:r>
            </a:p>
            <a:p>
              <a:pPr algn="ctr">
                <a:lnSpc>
                  <a:spcPts val="1773"/>
                </a:lnSpc>
                <a:spcBef>
                  <a:spcPct val="0"/>
                </a:spcBef>
              </a:pPr>
              <a:endParaRPr lang="en-US" sz="1599" b="1" dirty="0">
                <a:solidFill>
                  <a:srgbClr val="FFFFFF"/>
                </a:solidFill>
                <a:latin typeface="Open Sans Bold"/>
                <a:ea typeface="Open Sans Bold"/>
                <a:cs typeface="Open Sans Bold"/>
                <a:sym typeface="Open Sans Bold"/>
              </a:endParaRPr>
            </a:p>
          </p:txBody>
        </p:sp>
      </p:grpSp>
      <p:sp>
        <p:nvSpPr>
          <p:cNvPr id="20" name="AutoShape 20"/>
          <p:cNvSpPr/>
          <p:nvPr/>
        </p:nvSpPr>
        <p:spPr>
          <a:xfrm flipH="1">
            <a:off x="2089013" y="3251569"/>
            <a:ext cx="0" cy="828138"/>
          </a:xfrm>
          <a:prstGeom prst="line">
            <a:avLst/>
          </a:prstGeom>
          <a:ln w="19050" cap="flat">
            <a:solidFill>
              <a:srgbClr val="FFFFFF">
                <a:alpha val="60784"/>
              </a:srgbClr>
            </a:solidFill>
            <a:prstDash val="solid"/>
            <a:headEnd type="none" w="sm" len="sm"/>
            <a:tailEnd type="none" w="sm" len="sm"/>
          </a:ln>
        </p:spPr>
        <p:txBody>
          <a:bodyPr/>
          <a:lstStyle/>
          <a:p>
            <a:endParaRPr lang="fr-FR" sz="1200"/>
          </a:p>
        </p:txBody>
      </p:sp>
      <p:sp>
        <p:nvSpPr>
          <p:cNvPr id="21" name="Freeform 21"/>
          <p:cNvSpPr/>
          <p:nvPr/>
        </p:nvSpPr>
        <p:spPr>
          <a:xfrm>
            <a:off x="1129166" y="3294745"/>
            <a:ext cx="996807" cy="880512"/>
          </a:xfrm>
          <a:custGeom>
            <a:avLst/>
            <a:gdLst/>
            <a:ahLst/>
            <a:cxnLst/>
            <a:rect l="l" t="t" r="r" b="b"/>
            <a:pathLst>
              <a:path w="1495210" h="1320768">
                <a:moveTo>
                  <a:pt x="0" y="0"/>
                </a:moveTo>
                <a:lnTo>
                  <a:pt x="1495209" y="0"/>
                </a:lnTo>
                <a:lnTo>
                  <a:pt x="1495209" y="1320769"/>
                </a:lnTo>
                <a:lnTo>
                  <a:pt x="0" y="1320769"/>
                </a:lnTo>
                <a:lnTo>
                  <a:pt x="0" y="0"/>
                </a:lnTo>
                <a:close/>
              </a:path>
            </a:pathLst>
          </a:custGeom>
          <a:blipFill>
            <a:blip r:embed="rId4"/>
            <a:stretch>
              <a:fillRect/>
            </a:stretch>
          </a:blipFill>
        </p:spPr>
        <p:txBody>
          <a:bodyPr/>
          <a:lstStyle/>
          <a:p>
            <a:endParaRPr lang="fr-FR" sz="1200"/>
          </a:p>
        </p:txBody>
      </p:sp>
      <p:grpSp>
        <p:nvGrpSpPr>
          <p:cNvPr id="22" name="Group 22"/>
          <p:cNvGrpSpPr/>
          <p:nvPr/>
        </p:nvGrpSpPr>
        <p:grpSpPr>
          <a:xfrm>
            <a:off x="4134761" y="4467627"/>
            <a:ext cx="6852943" cy="1579863"/>
            <a:chOff x="0" y="0"/>
            <a:chExt cx="2402576" cy="553885"/>
          </a:xfrm>
        </p:grpSpPr>
        <p:sp>
          <p:nvSpPr>
            <p:cNvPr id="23" name="Freeform 23"/>
            <p:cNvSpPr/>
            <p:nvPr/>
          </p:nvSpPr>
          <p:spPr>
            <a:xfrm>
              <a:off x="0" y="0"/>
              <a:ext cx="2402576" cy="553885"/>
            </a:xfrm>
            <a:custGeom>
              <a:avLst/>
              <a:gdLst/>
              <a:ahLst/>
              <a:cxnLst/>
              <a:rect l="l" t="t" r="r" b="b"/>
              <a:pathLst>
                <a:path w="2402576" h="553885">
                  <a:moveTo>
                    <a:pt x="0" y="0"/>
                  </a:moveTo>
                  <a:lnTo>
                    <a:pt x="2402576" y="0"/>
                  </a:lnTo>
                  <a:lnTo>
                    <a:pt x="2402576" y="553885"/>
                  </a:lnTo>
                  <a:lnTo>
                    <a:pt x="0" y="553885"/>
                  </a:lnTo>
                  <a:close/>
                </a:path>
              </a:pathLst>
            </a:custGeom>
            <a:solidFill>
              <a:srgbClr val="FDFEFE"/>
            </a:solidFill>
            <a:ln w="76200" cap="sq">
              <a:solidFill>
                <a:srgbClr val="D9D9D9"/>
              </a:solidFill>
              <a:prstDash val="solid"/>
              <a:miter/>
            </a:ln>
          </p:spPr>
          <p:txBody>
            <a:bodyPr/>
            <a:lstStyle/>
            <a:p>
              <a:endParaRPr lang="fr-FR" sz="1200"/>
            </a:p>
          </p:txBody>
        </p:sp>
        <p:sp>
          <p:nvSpPr>
            <p:cNvPr id="24" name="TextBox 24"/>
            <p:cNvSpPr txBox="1"/>
            <p:nvPr/>
          </p:nvSpPr>
          <p:spPr>
            <a:xfrm>
              <a:off x="0" y="-38100"/>
              <a:ext cx="2402576" cy="591985"/>
            </a:xfrm>
            <a:prstGeom prst="rect">
              <a:avLst/>
            </a:prstGeom>
          </p:spPr>
          <p:txBody>
            <a:bodyPr lIns="33867" tIns="33867" rIns="33867" bIns="33867" rtlCol="0" anchor="ctr"/>
            <a:lstStyle/>
            <a:p>
              <a:pPr marL="690911" lvl="2" indent="-230304">
                <a:lnSpc>
                  <a:spcPts val="2239"/>
                </a:lnSpc>
                <a:buFont typeface="Arial"/>
                <a:buChar char="⚬"/>
              </a:pPr>
              <a:r>
                <a:rPr lang="en-US" sz="1599">
                  <a:solidFill>
                    <a:srgbClr val="071C28"/>
                  </a:solidFill>
                  <a:latin typeface="Open Sans"/>
                  <a:ea typeface="Open Sans"/>
                  <a:cs typeface="Open Sans"/>
                  <a:sym typeface="Open Sans"/>
                </a:rPr>
                <a:t>Sur tapis roulant en packaging </a:t>
              </a:r>
            </a:p>
            <a:p>
              <a:pPr marL="690911" lvl="2" indent="-230304">
                <a:lnSpc>
                  <a:spcPts val="2239"/>
                </a:lnSpc>
                <a:spcBef>
                  <a:spcPct val="0"/>
                </a:spcBef>
                <a:buFont typeface="Arial"/>
                <a:buChar char="⚬"/>
              </a:pPr>
              <a:r>
                <a:rPr lang="en-US" sz="1599">
                  <a:solidFill>
                    <a:srgbClr val="071C28"/>
                  </a:solidFill>
                  <a:latin typeface="Open Sans"/>
                  <a:ea typeface="Open Sans"/>
                  <a:cs typeface="Open Sans"/>
                  <a:sym typeface="Open Sans"/>
                </a:rPr>
                <a:t>Robotisée</a:t>
              </a:r>
            </a:p>
          </p:txBody>
        </p:sp>
      </p:grpSp>
      <p:grpSp>
        <p:nvGrpSpPr>
          <p:cNvPr id="25" name="Group 25"/>
          <p:cNvGrpSpPr/>
          <p:nvPr/>
        </p:nvGrpSpPr>
        <p:grpSpPr>
          <a:xfrm>
            <a:off x="981020" y="4473977"/>
            <a:ext cx="3153741" cy="1587083"/>
            <a:chOff x="0" y="0"/>
            <a:chExt cx="1105672" cy="556416"/>
          </a:xfrm>
        </p:grpSpPr>
        <p:sp>
          <p:nvSpPr>
            <p:cNvPr id="26" name="Freeform 26"/>
            <p:cNvSpPr/>
            <p:nvPr/>
          </p:nvSpPr>
          <p:spPr>
            <a:xfrm>
              <a:off x="0" y="0"/>
              <a:ext cx="1105672" cy="556416"/>
            </a:xfrm>
            <a:custGeom>
              <a:avLst/>
              <a:gdLst/>
              <a:ahLst/>
              <a:cxnLst/>
              <a:rect l="l" t="t" r="r" b="b"/>
              <a:pathLst>
                <a:path w="1105672" h="556416">
                  <a:moveTo>
                    <a:pt x="0" y="0"/>
                  </a:moveTo>
                  <a:lnTo>
                    <a:pt x="1105672" y="0"/>
                  </a:lnTo>
                  <a:lnTo>
                    <a:pt x="1105672" y="556416"/>
                  </a:lnTo>
                  <a:lnTo>
                    <a:pt x="0" y="556416"/>
                  </a:lnTo>
                  <a:close/>
                </a:path>
              </a:pathLst>
            </a:custGeom>
            <a:solidFill>
              <a:srgbClr val="0070C0"/>
            </a:solidFill>
            <a:ln w="76200" cap="sq">
              <a:solidFill>
                <a:srgbClr val="D9D9D9"/>
              </a:solidFill>
              <a:prstDash val="solid"/>
              <a:miter/>
            </a:ln>
          </p:spPr>
          <p:txBody>
            <a:bodyPr/>
            <a:lstStyle/>
            <a:p>
              <a:endParaRPr lang="fr-FR" sz="1200"/>
            </a:p>
          </p:txBody>
        </p:sp>
        <p:sp>
          <p:nvSpPr>
            <p:cNvPr id="27" name="TextBox 27"/>
            <p:cNvSpPr txBox="1"/>
            <p:nvPr/>
          </p:nvSpPr>
          <p:spPr>
            <a:xfrm>
              <a:off x="0" y="-38100"/>
              <a:ext cx="1105672" cy="594516"/>
            </a:xfrm>
            <a:prstGeom prst="rect">
              <a:avLst/>
            </a:prstGeom>
          </p:spPr>
          <p:txBody>
            <a:bodyPr lIns="254000" tIns="254000" rIns="254000" bIns="254000" rtlCol="0" anchor="ctr"/>
            <a:lstStyle/>
            <a:p>
              <a:pPr algn="r">
                <a:lnSpc>
                  <a:spcPts val="2239"/>
                </a:lnSpc>
              </a:pPr>
              <a:r>
                <a:rPr lang="en-US" sz="1599">
                  <a:solidFill>
                    <a:srgbClr val="071C28"/>
                  </a:solidFill>
                  <a:latin typeface="Open Sans"/>
                  <a:ea typeface="Open Sans"/>
                  <a:cs typeface="Open Sans"/>
                  <a:sym typeface="Open Sans"/>
                </a:rPr>
                <a:t>                                                                                                             </a:t>
              </a:r>
              <a:r>
                <a:rPr lang="en-US" sz="1599" b="1">
                  <a:solidFill>
                    <a:srgbClr val="FFFFFF"/>
                  </a:solidFill>
                  <a:latin typeface="Open Sans Bold"/>
                  <a:ea typeface="Open Sans Bold"/>
                  <a:cs typeface="Open Sans Bold"/>
                  <a:sym typeface="Open Sans Bold"/>
                </a:rPr>
                <a:t>Possibilité </a:t>
              </a:r>
            </a:p>
            <a:p>
              <a:pPr algn="r">
                <a:lnSpc>
                  <a:spcPts val="2239"/>
                </a:lnSpc>
              </a:pPr>
              <a:r>
                <a:rPr lang="en-US" sz="1599" b="1">
                  <a:solidFill>
                    <a:srgbClr val="FFFFFF"/>
                  </a:solidFill>
                  <a:latin typeface="Open Sans Bold"/>
                  <a:ea typeface="Open Sans Bold"/>
                  <a:cs typeface="Open Sans Bold"/>
                  <a:sym typeface="Open Sans Bold"/>
                </a:rPr>
                <a:t>d’impression:</a:t>
              </a:r>
            </a:p>
            <a:p>
              <a:pPr algn="ctr">
                <a:lnSpc>
                  <a:spcPts val="1773"/>
                </a:lnSpc>
                <a:spcBef>
                  <a:spcPct val="0"/>
                </a:spcBef>
              </a:pPr>
              <a:endParaRPr lang="en-US" sz="1599" b="1">
                <a:solidFill>
                  <a:srgbClr val="FFFFFF"/>
                </a:solidFill>
                <a:latin typeface="Open Sans Bold"/>
                <a:ea typeface="Open Sans Bold"/>
                <a:cs typeface="Open Sans Bold"/>
                <a:sym typeface="Open Sans Bold"/>
              </a:endParaRPr>
            </a:p>
          </p:txBody>
        </p:sp>
      </p:grpSp>
      <p:sp>
        <p:nvSpPr>
          <p:cNvPr id="28" name="AutoShape 28"/>
          <p:cNvSpPr/>
          <p:nvPr/>
        </p:nvSpPr>
        <p:spPr>
          <a:xfrm flipH="1">
            <a:off x="2089013" y="4892799"/>
            <a:ext cx="0" cy="828138"/>
          </a:xfrm>
          <a:prstGeom prst="line">
            <a:avLst/>
          </a:prstGeom>
          <a:ln w="19050" cap="flat">
            <a:solidFill>
              <a:srgbClr val="FFFFFF">
                <a:alpha val="60784"/>
              </a:srgbClr>
            </a:solidFill>
            <a:prstDash val="solid"/>
            <a:headEnd type="none" w="sm" len="sm"/>
            <a:tailEnd type="none" w="sm" len="sm"/>
          </a:ln>
        </p:spPr>
        <p:txBody>
          <a:bodyPr/>
          <a:lstStyle/>
          <a:p>
            <a:endParaRPr lang="fr-FR" sz="1200"/>
          </a:p>
        </p:txBody>
      </p:sp>
      <p:sp>
        <p:nvSpPr>
          <p:cNvPr id="29" name="Freeform 29"/>
          <p:cNvSpPr/>
          <p:nvPr/>
        </p:nvSpPr>
        <p:spPr>
          <a:xfrm>
            <a:off x="1092207" y="4721270"/>
            <a:ext cx="953401" cy="1072576"/>
          </a:xfrm>
          <a:custGeom>
            <a:avLst/>
            <a:gdLst/>
            <a:ahLst/>
            <a:cxnLst/>
            <a:rect l="l" t="t" r="r" b="b"/>
            <a:pathLst>
              <a:path w="1430101" h="1608864">
                <a:moveTo>
                  <a:pt x="0" y="0"/>
                </a:moveTo>
                <a:lnTo>
                  <a:pt x="1430101" y="0"/>
                </a:lnTo>
                <a:lnTo>
                  <a:pt x="1430101" y="1608864"/>
                </a:lnTo>
                <a:lnTo>
                  <a:pt x="0" y="1608864"/>
                </a:lnTo>
                <a:lnTo>
                  <a:pt x="0" y="0"/>
                </a:lnTo>
                <a:close/>
              </a:path>
            </a:pathLst>
          </a:custGeom>
          <a:blipFill>
            <a:blip r:embed="rId5"/>
            <a:stretch>
              <a:fillRect/>
            </a:stretch>
          </a:blipFill>
        </p:spPr>
        <p:txBody>
          <a:bodyPr/>
          <a:lstStyle/>
          <a:p>
            <a:endParaRPr lang="fr-FR" sz="1200"/>
          </a:p>
        </p:txBody>
      </p:sp>
      <p:sp>
        <p:nvSpPr>
          <p:cNvPr id="30" name="TextBox 30"/>
          <p:cNvSpPr txBox="1"/>
          <p:nvPr/>
        </p:nvSpPr>
        <p:spPr>
          <a:xfrm>
            <a:off x="388620" y="201930"/>
            <a:ext cx="6575749" cy="348942"/>
          </a:xfrm>
          <a:prstGeom prst="rect">
            <a:avLst/>
          </a:prstGeom>
        </p:spPr>
        <p:txBody>
          <a:bodyPr lIns="0" tIns="0" rIns="0" bIns="0" rtlCol="0" anchor="t">
            <a:spAutoFit/>
          </a:bodyPr>
          <a:lstStyle/>
          <a:p>
            <a:pPr>
              <a:lnSpc>
                <a:spcPts val="2880"/>
              </a:lnSpc>
            </a:pPr>
            <a:r>
              <a:rPr lang="en-US" sz="2400" b="1" dirty="0" err="1">
                <a:solidFill>
                  <a:srgbClr val="FFFFFF"/>
                </a:solidFill>
                <a:latin typeface="Arial Bold"/>
                <a:ea typeface="Arial Bold"/>
                <a:cs typeface="Arial Bold"/>
                <a:sym typeface="Arial Bold"/>
              </a:rPr>
              <a:t>Exemples</a:t>
            </a:r>
            <a:r>
              <a:rPr lang="en-US" sz="2400" b="1" dirty="0">
                <a:solidFill>
                  <a:srgbClr val="FFFFFF"/>
                </a:solidFill>
                <a:latin typeface="Arial Bold"/>
                <a:ea typeface="Arial Bold"/>
                <a:cs typeface="Arial Bold"/>
                <a:sym typeface="Arial Bold"/>
              </a:rPr>
              <a:t> de </a:t>
            </a:r>
            <a:r>
              <a:rPr lang="en-US" sz="2400" b="1" dirty="0" err="1">
                <a:solidFill>
                  <a:srgbClr val="FFFFFF"/>
                </a:solidFill>
                <a:latin typeface="Arial Bold"/>
                <a:ea typeface="Arial Bold"/>
                <a:cs typeface="Arial Bold"/>
                <a:sym typeface="Arial Bold"/>
              </a:rPr>
              <a:t>réalisation</a:t>
            </a:r>
            <a:r>
              <a:rPr lang="en-US" sz="2400" b="1" dirty="0">
                <a:solidFill>
                  <a:srgbClr val="FFFFFF"/>
                </a:solidFill>
                <a:latin typeface="Arial Bold"/>
                <a:ea typeface="Arial Bold"/>
                <a:cs typeface="Arial Bold"/>
                <a:sym typeface="Arial Bold"/>
              </a:rPr>
              <a:t> jet </a:t>
            </a:r>
            <a:r>
              <a:rPr lang="en-US" sz="2400" b="1" dirty="0" err="1">
                <a:solidFill>
                  <a:srgbClr val="FFFFFF"/>
                </a:solidFill>
                <a:latin typeface="Arial Bold"/>
                <a:ea typeface="Arial Bold"/>
                <a:cs typeface="Arial Bold"/>
                <a:sym typeface="Arial Bold"/>
              </a:rPr>
              <a:t>d’encre</a:t>
            </a:r>
            <a:r>
              <a:rPr lang="en-US" sz="2400" b="1" dirty="0">
                <a:solidFill>
                  <a:srgbClr val="FFFFFF"/>
                </a:solidFill>
                <a:latin typeface="Arial Bold"/>
                <a:ea typeface="Arial Bold"/>
                <a:cs typeface="Arial Bold"/>
                <a:sym typeface="Arial Bold"/>
              </a:rPr>
              <a:t>  UV LED</a:t>
            </a:r>
          </a:p>
        </p:txBody>
      </p:sp>
      <p:grpSp>
        <p:nvGrpSpPr>
          <p:cNvPr id="31" name="Group 31"/>
          <p:cNvGrpSpPr/>
          <p:nvPr/>
        </p:nvGrpSpPr>
        <p:grpSpPr>
          <a:xfrm>
            <a:off x="468657" y="6276005"/>
            <a:ext cx="950925" cy="855883"/>
            <a:chOff x="0" y="0"/>
            <a:chExt cx="1494066" cy="1344740"/>
          </a:xfrm>
        </p:grpSpPr>
        <p:sp>
          <p:nvSpPr>
            <p:cNvPr id="32" name="Freeform 32"/>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6"/>
              <a:stretch>
                <a:fillRect r="-572328" b="40927"/>
              </a:stretch>
            </a:blipFill>
          </p:spPr>
          <p:txBody>
            <a:bodyPr/>
            <a:lstStyle/>
            <a:p>
              <a:endParaRPr lang="fr-FR" sz="1200"/>
            </a:p>
          </p:txBody>
        </p:sp>
      </p:grpSp>
      <p:sp>
        <p:nvSpPr>
          <p:cNvPr id="33" name="AutoShape 33"/>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34" name="Group 34"/>
          <p:cNvGrpSpPr/>
          <p:nvPr/>
        </p:nvGrpSpPr>
        <p:grpSpPr>
          <a:xfrm>
            <a:off x="11312554" y="6314104"/>
            <a:ext cx="354623" cy="719361"/>
            <a:chOff x="0" y="0"/>
            <a:chExt cx="709246" cy="1438721"/>
          </a:xfrm>
        </p:grpSpPr>
        <p:sp>
          <p:nvSpPr>
            <p:cNvPr id="35" name="Freeform 35"/>
            <p:cNvSpPr/>
            <p:nvPr/>
          </p:nvSpPr>
          <p:spPr>
            <a:xfrm>
              <a:off x="0" y="0"/>
              <a:ext cx="709246" cy="1438721"/>
            </a:xfrm>
            <a:custGeom>
              <a:avLst/>
              <a:gdLst/>
              <a:ahLst/>
              <a:cxnLst/>
              <a:rect l="l" t="t" r="r" b="b"/>
              <a:pathLst>
                <a:path w="709246" h="1438721">
                  <a:moveTo>
                    <a:pt x="0" y="0"/>
                  </a:moveTo>
                  <a:lnTo>
                    <a:pt x="709246" y="0"/>
                  </a:lnTo>
                  <a:lnTo>
                    <a:pt x="709246" y="1438721"/>
                  </a:lnTo>
                  <a:lnTo>
                    <a:pt x="0" y="1438721"/>
                  </a:lnTo>
                  <a:close/>
                </a:path>
              </a:pathLst>
            </a:custGeom>
            <a:blipFill>
              <a:blip r:embed="rId7">
                <a:alphaModFix amt="0"/>
              </a:blip>
              <a:stretch>
                <a:fillRect t="-48925" r="-673554" b="317"/>
              </a:stretch>
            </a:blipFill>
          </p:spPr>
          <p:txBody>
            <a:bodyPr/>
            <a:lstStyle/>
            <a:p>
              <a:endParaRPr lang="fr-FR" sz="1200"/>
            </a:p>
          </p:txBody>
        </p:sp>
        <p:sp>
          <p:nvSpPr>
            <p:cNvPr id="36" name="TextBox 36"/>
            <p:cNvSpPr txBox="1"/>
            <p:nvPr/>
          </p:nvSpPr>
          <p:spPr>
            <a:xfrm>
              <a:off x="0" y="-19050"/>
              <a:ext cx="709246" cy="14577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11</a:t>
              </a:r>
            </a:p>
            <a:p>
              <a:pPr algn="r">
                <a:lnSpc>
                  <a:spcPts val="2400"/>
                </a:lnSpc>
              </a:pPr>
              <a:endParaRPr lang="en-US" sz="2000" b="1">
                <a:solidFill>
                  <a:srgbClr val="0368B1"/>
                </a:solidFill>
                <a:latin typeface="Arial Bold"/>
                <a:ea typeface="Arial Bold"/>
                <a:cs typeface="Arial Bold"/>
                <a:sym typeface="Arial Bold"/>
              </a:endParaRPr>
            </a:p>
          </p:txBody>
        </p:sp>
      </p:grpSp>
      <p:sp>
        <p:nvSpPr>
          <p:cNvPr id="37" name="AutoShape 37"/>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2"/>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grpSp>
        <p:nvGrpSpPr>
          <p:cNvPr id="6" name="Group 6"/>
          <p:cNvGrpSpPr/>
          <p:nvPr/>
        </p:nvGrpSpPr>
        <p:grpSpPr>
          <a:xfrm>
            <a:off x="292081" y="1270915"/>
            <a:ext cx="3196063" cy="3911600"/>
            <a:chOff x="0" y="0"/>
            <a:chExt cx="6392126" cy="7823200"/>
          </a:xfrm>
        </p:grpSpPr>
        <p:sp>
          <p:nvSpPr>
            <p:cNvPr id="7" name="Freeform 7"/>
            <p:cNvSpPr/>
            <p:nvPr/>
          </p:nvSpPr>
          <p:spPr>
            <a:xfrm>
              <a:off x="0" y="0"/>
              <a:ext cx="6392164" cy="7823200"/>
            </a:xfrm>
            <a:custGeom>
              <a:avLst/>
              <a:gdLst/>
              <a:ahLst/>
              <a:cxnLst/>
              <a:rect l="l" t="t" r="r" b="b"/>
              <a:pathLst>
                <a:path w="6392164" h="7823200">
                  <a:moveTo>
                    <a:pt x="0" y="0"/>
                  </a:moveTo>
                  <a:lnTo>
                    <a:pt x="6392164" y="0"/>
                  </a:lnTo>
                  <a:lnTo>
                    <a:pt x="6392164" y="7823200"/>
                  </a:lnTo>
                  <a:lnTo>
                    <a:pt x="0" y="7823200"/>
                  </a:lnTo>
                  <a:lnTo>
                    <a:pt x="0" y="0"/>
                  </a:lnTo>
                  <a:close/>
                </a:path>
              </a:pathLst>
            </a:custGeom>
            <a:blipFill>
              <a:blip r:embed="rId3"/>
              <a:stretch>
                <a:fillRect l="-16410" t="-18145" r="-19496" b="-29917"/>
              </a:stretch>
            </a:blipFill>
          </p:spPr>
          <p:txBody>
            <a:bodyPr/>
            <a:lstStyle/>
            <a:p>
              <a:endParaRPr lang="fr-FR" sz="1200"/>
            </a:p>
          </p:txBody>
        </p:sp>
      </p:grpSp>
      <p:grpSp>
        <p:nvGrpSpPr>
          <p:cNvPr id="8" name="Group 8"/>
          <p:cNvGrpSpPr/>
          <p:nvPr/>
        </p:nvGrpSpPr>
        <p:grpSpPr>
          <a:xfrm>
            <a:off x="8178800" y="1249680"/>
            <a:ext cx="2936240" cy="3954069"/>
            <a:chOff x="0" y="0"/>
            <a:chExt cx="5872480" cy="7908138"/>
          </a:xfrm>
        </p:grpSpPr>
        <p:sp>
          <p:nvSpPr>
            <p:cNvPr id="9" name="Freeform 9"/>
            <p:cNvSpPr/>
            <p:nvPr/>
          </p:nvSpPr>
          <p:spPr>
            <a:xfrm>
              <a:off x="0" y="0"/>
              <a:ext cx="5872480" cy="7908163"/>
            </a:xfrm>
            <a:custGeom>
              <a:avLst/>
              <a:gdLst/>
              <a:ahLst/>
              <a:cxnLst/>
              <a:rect l="l" t="t" r="r" b="b"/>
              <a:pathLst>
                <a:path w="5872480" h="7908163">
                  <a:moveTo>
                    <a:pt x="0" y="0"/>
                  </a:moveTo>
                  <a:lnTo>
                    <a:pt x="5872480" y="0"/>
                  </a:lnTo>
                  <a:lnTo>
                    <a:pt x="5872480" y="7908163"/>
                  </a:lnTo>
                  <a:lnTo>
                    <a:pt x="0" y="7908163"/>
                  </a:lnTo>
                  <a:lnTo>
                    <a:pt x="0" y="0"/>
                  </a:lnTo>
                  <a:close/>
                </a:path>
              </a:pathLst>
            </a:custGeom>
            <a:blipFill>
              <a:blip r:embed="rId4"/>
              <a:stretch>
                <a:fillRect l="-22418" t="-10066" r="-16574" b="-27552"/>
              </a:stretch>
            </a:blipFill>
          </p:spPr>
          <p:txBody>
            <a:bodyPr/>
            <a:lstStyle/>
            <a:p>
              <a:endParaRPr lang="fr-FR" sz="1200"/>
            </a:p>
          </p:txBody>
        </p:sp>
      </p:grpSp>
      <p:grpSp>
        <p:nvGrpSpPr>
          <p:cNvPr id="10" name="Group 10"/>
          <p:cNvGrpSpPr/>
          <p:nvPr/>
        </p:nvGrpSpPr>
        <p:grpSpPr>
          <a:xfrm rot="5400000">
            <a:off x="3762457" y="1521657"/>
            <a:ext cx="3911600" cy="3410115"/>
            <a:chOff x="0" y="0"/>
            <a:chExt cx="7823200" cy="6820230"/>
          </a:xfrm>
        </p:grpSpPr>
        <p:sp>
          <p:nvSpPr>
            <p:cNvPr id="11" name="Freeform 11"/>
            <p:cNvSpPr/>
            <p:nvPr/>
          </p:nvSpPr>
          <p:spPr>
            <a:xfrm>
              <a:off x="0" y="0"/>
              <a:ext cx="7823200" cy="6820281"/>
            </a:xfrm>
            <a:custGeom>
              <a:avLst/>
              <a:gdLst/>
              <a:ahLst/>
              <a:cxnLst/>
              <a:rect l="l" t="t" r="r" b="b"/>
              <a:pathLst>
                <a:path w="7823200" h="6820281">
                  <a:moveTo>
                    <a:pt x="0" y="0"/>
                  </a:moveTo>
                  <a:lnTo>
                    <a:pt x="7823200" y="0"/>
                  </a:lnTo>
                  <a:lnTo>
                    <a:pt x="7823200" y="6820281"/>
                  </a:lnTo>
                  <a:lnTo>
                    <a:pt x="0" y="6820281"/>
                  </a:lnTo>
                  <a:lnTo>
                    <a:pt x="0" y="0"/>
                  </a:lnTo>
                  <a:close/>
                </a:path>
              </a:pathLst>
            </a:custGeom>
            <a:blipFill>
              <a:blip r:embed="rId5"/>
              <a:stretch>
                <a:fillRect l="-29038" t="-21842" r="-38686" b="-22142"/>
              </a:stretch>
            </a:blipFill>
          </p:spPr>
          <p:txBody>
            <a:bodyPr/>
            <a:lstStyle/>
            <a:p>
              <a:endParaRPr lang="fr-FR" sz="1200"/>
            </a:p>
          </p:txBody>
        </p:sp>
      </p:grpSp>
      <p:grpSp>
        <p:nvGrpSpPr>
          <p:cNvPr id="12" name="Group 12"/>
          <p:cNvGrpSpPr/>
          <p:nvPr/>
        </p:nvGrpSpPr>
        <p:grpSpPr>
          <a:xfrm>
            <a:off x="468657" y="6276005"/>
            <a:ext cx="950925" cy="855883"/>
            <a:chOff x="0" y="0"/>
            <a:chExt cx="1494066" cy="1344740"/>
          </a:xfrm>
        </p:grpSpPr>
        <p:sp>
          <p:nvSpPr>
            <p:cNvPr id="13" name="Freeform 13"/>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6"/>
              <a:stretch>
                <a:fillRect r="-572328" b="40927"/>
              </a:stretch>
            </a:blipFill>
          </p:spPr>
          <p:txBody>
            <a:bodyPr/>
            <a:lstStyle/>
            <a:p>
              <a:endParaRPr lang="fr-FR" sz="1200"/>
            </a:p>
          </p:txBody>
        </p:sp>
      </p:grpSp>
      <p:grpSp>
        <p:nvGrpSpPr>
          <p:cNvPr id="14" name="Group 14"/>
          <p:cNvGrpSpPr/>
          <p:nvPr/>
        </p:nvGrpSpPr>
        <p:grpSpPr>
          <a:xfrm>
            <a:off x="11312554" y="6314104"/>
            <a:ext cx="354623" cy="719361"/>
            <a:chOff x="0" y="0"/>
            <a:chExt cx="709246" cy="1438721"/>
          </a:xfrm>
        </p:grpSpPr>
        <p:sp>
          <p:nvSpPr>
            <p:cNvPr id="15" name="Freeform 15"/>
            <p:cNvSpPr/>
            <p:nvPr/>
          </p:nvSpPr>
          <p:spPr>
            <a:xfrm>
              <a:off x="0" y="0"/>
              <a:ext cx="709246" cy="1438721"/>
            </a:xfrm>
            <a:custGeom>
              <a:avLst/>
              <a:gdLst/>
              <a:ahLst/>
              <a:cxnLst/>
              <a:rect l="l" t="t" r="r" b="b"/>
              <a:pathLst>
                <a:path w="709246" h="1438721">
                  <a:moveTo>
                    <a:pt x="0" y="0"/>
                  </a:moveTo>
                  <a:lnTo>
                    <a:pt x="709246" y="0"/>
                  </a:lnTo>
                  <a:lnTo>
                    <a:pt x="709246" y="1438721"/>
                  </a:lnTo>
                  <a:lnTo>
                    <a:pt x="0" y="1438721"/>
                  </a:lnTo>
                  <a:close/>
                </a:path>
              </a:pathLst>
            </a:custGeom>
            <a:blipFill>
              <a:blip r:embed="rId7">
                <a:alphaModFix amt="0"/>
              </a:blip>
              <a:stretch>
                <a:fillRect t="-48925" r="-673554" b="317"/>
              </a:stretch>
            </a:blipFill>
          </p:spPr>
          <p:txBody>
            <a:bodyPr/>
            <a:lstStyle/>
            <a:p>
              <a:endParaRPr lang="fr-FR" sz="1200"/>
            </a:p>
          </p:txBody>
        </p:sp>
        <p:sp>
          <p:nvSpPr>
            <p:cNvPr id="16" name="TextBox 16"/>
            <p:cNvSpPr txBox="1"/>
            <p:nvPr/>
          </p:nvSpPr>
          <p:spPr>
            <a:xfrm>
              <a:off x="0" y="-19050"/>
              <a:ext cx="709246" cy="14577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12</a:t>
              </a:r>
            </a:p>
            <a:p>
              <a:pPr algn="r">
                <a:lnSpc>
                  <a:spcPts val="2400"/>
                </a:lnSpc>
              </a:pPr>
              <a:endParaRPr lang="en-US" sz="2000" b="1">
                <a:solidFill>
                  <a:srgbClr val="0368B1"/>
                </a:solidFill>
                <a:latin typeface="Arial Bold"/>
                <a:ea typeface="Arial Bold"/>
                <a:cs typeface="Arial Bold"/>
                <a:sym typeface="Arial Bold"/>
              </a:endParaRPr>
            </a:p>
          </p:txBody>
        </p:sp>
      </p:grpSp>
      <p:sp>
        <p:nvSpPr>
          <p:cNvPr id="17" name="AutoShape 17"/>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sp>
        <p:nvSpPr>
          <p:cNvPr id="18" name="AutoShape 18"/>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19" name="Group 19"/>
          <p:cNvGrpSpPr/>
          <p:nvPr/>
        </p:nvGrpSpPr>
        <p:grpSpPr>
          <a:xfrm>
            <a:off x="2847485" y="5975716"/>
            <a:ext cx="6497031" cy="682715"/>
            <a:chOff x="0" y="0"/>
            <a:chExt cx="2418650" cy="254154"/>
          </a:xfrm>
        </p:grpSpPr>
        <p:sp>
          <p:nvSpPr>
            <p:cNvPr id="20" name="Freeform 20"/>
            <p:cNvSpPr/>
            <p:nvPr/>
          </p:nvSpPr>
          <p:spPr>
            <a:xfrm>
              <a:off x="0" y="0"/>
              <a:ext cx="2418650" cy="254154"/>
            </a:xfrm>
            <a:custGeom>
              <a:avLst/>
              <a:gdLst/>
              <a:ahLst/>
              <a:cxnLst/>
              <a:rect l="l" t="t" r="r" b="b"/>
              <a:pathLst>
                <a:path w="2418650" h="254154">
                  <a:moveTo>
                    <a:pt x="8738" y="0"/>
                  </a:moveTo>
                  <a:lnTo>
                    <a:pt x="2409912" y="0"/>
                  </a:lnTo>
                  <a:cubicBezTo>
                    <a:pt x="2414738" y="0"/>
                    <a:pt x="2418650" y="3912"/>
                    <a:pt x="2418650" y="8738"/>
                  </a:cubicBezTo>
                  <a:lnTo>
                    <a:pt x="2418650" y="245416"/>
                  </a:lnTo>
                  <a:cubicBezTo>
                    <a:pt x="2418650" y="250242"/>
                    <a:pt x="2414738" y="254154"/>
                    <a:pt x="2409912" y="254154"/>
                  </a:cubicBezTo>
                  <a:lnTo>
                    <a:pt x="8738" y="254154"/>
                  </a:lnTo>
                  <a:cubicBezTo>
                    <a:pt x="3912" y="254154"/>
                    <a:pt x="0" y="250242"/>
                    <a:pt x="0" y="245416"/>
                  </a:cubicBezTo>
                  <a:lnTo>
                    <a:pt x="0" y="8738"/>
                  </a:lnTo>
                  <a:cubicBezTo>
                    <a:pt x="0" y="3912"/>
                    <a:pt x="3912" y="0"/>
                    <a:pt x="8738" y="0"/>
                  </a:cubicBezTo>
                  <a:close/>
                </a:path>
              </a:pathLst>
            </a:custGeom>
            <a:solidFill>
              <a:srgbClr val="0070C0"/>
            </a:solidFill>
          </p:spPr>
          <p:txBody>
            <a:bodyPr/>
            <a:lstStyle/>
            <a:p>
              <a:endParaRPr lang="fr-FR" sz="1200"/>
            </a:p>
          </p:txBody>
        </p:sp>
        <p:sp>
          <p:nvSpPr>
            <p:cNvPr id="21" name="TextBox 21"/>
            <p:cNvSpPr txBox="1"/>
            <p:nvPr/>
          </p:nvSpPr>
          <p:spPr>
            <a:xfrm>
              <a:off x="0" y="-38100"/>
              <a:ext cx="2418650" cy="292254"/>
            </a:xfrm>
            <a:prstGeom prst="rect">
              <a:avLst/>
            </a:prstGeom>
          </p:spPr>
          <p:txBody>
            <a:bodyPr lIns="33867" tIns="33867" rIns="33867" bIns="33867" rtlCol="0" anchor="ctr"/>
            <a:lstStyle/>
            <a:p>
              <a:pPr algn="ctr">
                <a:lnSpc>
                  <a:spcPts val="2239"/>
                </a:lnSpc>
              </a:pPr>
              <a:r>
                <a:rPr lang="en-US" sz="1599" b="1">
                  <a:solidFill>
                    <a:srgbClr val="FFFFFF"/>
                  </a:solidFill>
                  <a:latin typeface="Open Sans Bold"/>
                  <a:ea typeface="Open Sans Bold"/>
                  <a:cs typeface="Open Sans Bold"/>
                  <a:sym typeface="Open Sans Bold"/>
                </a:rPr>
                <a:t>           Une infinité de possibilités en effets d’optique, décors …</a:t>
              </a:r>
            </a:p>
          </p:txBody>
        </p:sp>
      </p:grpSp>
      <p:sp>
        <p:nvSpPr>
          <p:cNvPr id="22" name="Freeform 22"/>
          <p:cNvSpPr/>
          <p:nvPr/>
        </p:nvSpPr>
        <p:spPr>
          <a:xfrm>
            <a:off x="2978132" y="6092547"/>
            <a:ext cx="449052" cy="449052"/>
          </a:xfrm>
          <a:custGeom>
            <a:avLst/>
            <a:gdLst/>
            <a:ahLst/>
            <a:cxnLst/>
            <a:rect l="l" t="t" r="r" b="b"/>
            <a:pathLst>
              <a:path w="673578" h="673578">
                <a:moveTo>
                  <a:pt x="0" y="0"/>
                </a:moveTo>
                <a:lnTo>
                  <a:pt x="673578" y="0"/>
                </a:lnTo>
                <a:lnTo>
                  <a:pt x="673578" y="673578"/>
                </a:lnTo>
                <a:lnTo>
                  <a:pt x="0" y="67357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fr-FR" sz="1200"/>
          </a:p>
        </p:txBody>
      </p:sp>
      <p:sp>
        <p:nvSpPr>
          <p:cNvPr id="23" name="TextBox 23"/>
          <p:cNvSpPr txBox="1"/>
          <p:nvPr/>
        </p:nvSpPr>
        <p:spPr>
          <a:xfrm>
            <a:off x="388620" y="201930"/>
            <a:ext cx="3038564" cy="348942"/>
          </a:xfrm>
          <a:prstGeom prst="rect">
            <a:avLst/>
          </a:prstGeom>
        </p:spPr>
        <p:txBody>
          <a:bodyPr lIns="0" tIns="0" rIns="0" bIns="0" rtlCol="0" anchor="t">
            <a:spAutoFit/>
          </a:bodyPr>
          <a:lstStyle/>
          <a:p>
            <a:pPr>
              <a:lnSpc>
                <a:spcPts val="2880"/>
              </a:lnSpc>
            </a:pPr>
            <a:r>
              <a:rPr lang="en-US" sz="2400" b="1">
                <a:solidFill>
                  <a:srgbClr val="FFFFFF"/>
                </a:solidFill>
                <a:latin typeface="Arial Bold"/>
                <a:ea typeface="Arial Bold"/>
                <a:cs typeface="Arial Bold"/>
                <a:sym typeface="Arial Bold"/>
              </a:rPr>
              <a:t>Traitement d’images</a:t>
            </a:r>
          </a:p>
        </p:txBody>
      </p:sp>
      <p:grpSp>
        <p:nvGrpSpPr>
          <p:cNvPr id="24" name="Group 24"/>
          <p:cNvGrpSpPr/>
          <p:nvPr/>
        </p:nvGrpSpPr>
        <p:grpSpPr>
          <a:xfrm>
            <a:off x="292081" y="5203749"/>
            <a:ext cx="3196063" cy="571623"/>
            <a:chOff x="0" y="0"/>
            <a:chExt cx="1189799" cy="212798"/>
          </a:xfrm>
        </p:grpSpPr>
        <p:sp>
          <p:nvSpPr>
            <p:cNvPr id="25" name="Freeform 25"/>
            <p:cNvSpPr/>
            <p:nvPr/>
          </p:nvSpPr>
          <p:spPr>
            <a:xfrm>
              <a:off x="0" y="0"/>
              <a:ext cx="1189799" cy="212798"/>
            </a:xfrm>
            <a:custGeom>
              <a:avLst/>
              <a:gdLst/>
              <a:ahLst/>
              <a:cxnLst/>
              <a:rect l="l" t="t" r="r" b="b"/>
              <a:pathLst>
                <a:path w="1189799" h="212798">
                  <a:moveTo>
                    <a:pt x="17764" y="0"/>
                  </a:moveTo>
                  <a:lnTo>
                    <a:pt x="1172035" y="0"/>
                  </a:lnTo>
                  <a:cubicBezTo>
                    <a:pt x="1181846" y="0"/>
                    <a:pt x="1189799" y="7953"/>
                    <a:pt x="1189799" y="17764"/>
                  </a:cubicBezTo>
                  <a:lnTo>
                    <a:pt x="1189799" y="195035"/>
                  </a:lnTo>
                  <a:cubicBezTo>
                    <a:pt x="1189799" y="204845"/>
                    <a:pt x="1181846" y="212798"/>
                    <a:pt x="1172035" y="212798"/>
                  </a:cubicBezTo>
                  <a:lnTo>
                    <a:pt x="17764" y="212798"/>
                  </a:lnTo>
                  <a:cubicBezTo>
                    <a:pt x="7953" y="212798"/>
                    <a:pt x="0" y="204845"/>
                    <a:pt x="0" y="195035"/>
                  </a:cubicBezTo>
                  <a:lnTo>
                    <a:pt x="0" y="17764"/>
                  </a:lnTo>
                  <a:cubicBezTo>
                    <a:pt x="0" y="7953"/>
                    <a:pt x="7953" y="0"/>
                    <a:pt x="17764" y="0"/>
                  </a:cubicBezTo>
                  <a:close/>
                </a:path>
              </a:pathLst>
            </a:custGeom>
            <a:solidFill>
              <a:srgbClr val="FDFEFE"/>
            </a:solidFill>
            <a:ln w="9525" cap="sq">
              <a:solidFill>
                <a:srgbClr val="000000"/>
              </a:solidFill>
              <a:prstDash val="solid"/>
              <a:miter/>
            </a:ln>
          </p:spPr>
          <p:txBody>
            <a:bodyPr/>
            <a:lstStyle/>
            <a:p>
              <a:endParaRPr lang="fr-FR" sz="1200"/>
            </a:p>
          </p:txBody>
        </p:sp>
        <p:sp>
          <p:nvSpPr>
            <p:cNvPr id="26" name="TextBox 26"/>
            <p:cNvSpPr txBox="1"/>
            <p:nvPr/>
          </p:nvSpPr>
          <p:spPr>
            <a:xfrm>
              <a:off x="0" y="-38100"/>
              <a:ext cx="1189799" cy="250898"/>
            </a:xfrm>
            <a:prstGeom prst="rect">
              <a:avLst/>
            </a:prstGeom>
          </p:spPr>
          <p:txBody>
            <a:bodyPr lIns="33867" tIns="33867" rIns="33867" bIns="33867" rtlCol="0" anchor="ctr"/>
            <a:lstStyle/>
            <a:p>
              <a:pPr algn="ctr">
                <a:lnSpc>
                  <a:spcPts val="2239"/>
                </a:lnSpc>
              </a:pPr>
              <a:r>
                <a:rPr lang="en-US" sz="1599" b="1">
                  <a:solidFill>
                    <a:srgbClr val="004AAD"/>
                  </a:solidFill>
                  <a:latin typeface="Open Sans Bold"/>
                  <a:ea typeface="Open Sans Bold"/>
                  <a:cs typeface="Open Sans Bold"/>
                  <a:sym typeface="Open Sans Bold"/>
                </a:rPr>
                <a:t>Effets optiques</a:t>
              </a:r>
            </a:p>
          </p:txBody>
        </p:sp>
      </p:grpSp>
      <p:grpSp>
        <p:nvGrpSpPr>
          <p:cNvPr id="27" name="Group 27"/>
          <p:cNvGrpSpPr/>
          <p:nvPr/>
        </p:nvGrpSpPr>
        <p:grpSpPr>
          <a:xfrm>
            <a:off x="4120226" y="5203749"/>
            <a:ext cx="3196063" cy="571623"/>
            <a:chOff x="0" y="0"/>
            <a:chExt cx="1189799" cy="212798"/>
          </a:xfrm>
        </p:grpSpPr>
        <p:sp>
          <p:nvSpPr>
            <p:cNvPr id="28" name="Freeform 28"/>
            <p:cNvSpPr/>
            <p:nvPr/>
          </p:nvSpPr>
          <p:spPr>
            <a:xfrm>
              <a:off x="0" y="0"/>
              <a:ext cx="1189799" cy="212798"/>
            </a:xfrm>
            <a:custGeom>
              <a:avLst/>
              <a:gdLst/>
              <a:ahLst/>
              <a:cxnLst/>
              <a:rect l="l" t="t" r="r" b="b"/>
              <a:pathLst>
                <a:path w="1189799" h="212798">
                  <a:moveTo>
                    <a:pt x="17764" y="0"/>
                  </a:moveTo>
                  <a:lnTo>
                    <a:pt x="1172035" y="0"/>
                  </a:lnTo>
                  <a:cubicBezTo>
                    <a:pt x="1181846" y="0"/>
                    <a:pt x="1189799" y="7953"/>
                    <a:pt x="1189799" y="17764"/>
                  </a:cubicBezTo>
                  <a:lnTo>
                    <a:pt x="1189799" y="195035"/>
                  </a:lnTo>
                  <a:cubicBezTo>
                    <a:pt x="1189799" y="204845"/>
                    <a:pt x="1181846" y="212798"/>
                    <a:pt x="1172035" y="212798"/>
                  </a:cubicBezTo>
                  <a:lnTo>
                    <a:pt x="17764" y="212798"/>
                  </a:lnTo>
                  <a:cubicBezTo>
                    <a:pt x="7953" y="212798"/>
                    <a:pt x="0" y="204845"/>
                    <a:pt x="0" y="195035"/>
                  </a:cubicBezTo>
                  <a:lnTo>
                    <a:pt x="0" y="17764"/>
                  </a:lnTo>
                  <a:cubicBezTo>
                    <a:pt x="0" y="7953"/>
                    <a:pt x="7953" y="0"/>
                    <a:pt x="17764" y="0"/>
                  </a:cubicBezTo>
                  <a:close/>
                </a:path>
              </a:pathLst>
            </a:custGeom>
            <a:solidFill>
              <a:srgbClr val="FDFEFE"/>
            </a:solidFill>
            <a:ln w="9525" cap="sq">
              <a:solidFill>
                <a:srgbClr val="000000"/>
              </a:solidFill>
              <a:prstDash val="solid"/>
              <a:miter/>
            </a:ln>
          </p:spPr>
          <p:txBody>
            <a:bodyPr/>
            <a:lstStyle/>
            <a:p>
              <a:endParaRPr lang="fr-FR" sz="1200"/>
            </a:p>
          </p:txBody>
        </p:sp>
        <p:sp>
          <p:nvSpPr>
            <p:cNvPr id="29" name="TextBox 29"/>
            <p:cNvSpPr txBox="1"/>
            <p:nvPr/>
          </p:nvSpPr>
          <p:spPr>
            <a:xfrm>
              <a:off x="0" y="-38100"/>
              <a:ext cx="1189799" cy="250898"/>
            </a:xfrm>
            <a:prstGeom prst="rect">
              <a:avLst/>
            </a:prstGeom>
          </p:spPr>
          <p:txBody>
            <a:bodyPr lIns="33867" tIns="33867" rIns="33867" bIns="33867" rtlCol="0" anchor="ctr"/>
            <a:lstStyle/>
            <a:p>
              <a:pPr algn="ctr">
                <a:lnSpc>
                  <a:spcPts val="2239"/>
                </a:lnSpc>
              </a:pPr>
              <a:r>
                <a:rPr lang="en-US" sz="1599" b="1">
                  <a:solidFill>
                    <a:srgbClr val="0368B1"/>
                  </a:solidFill>
                  <a:latin typeface="Open Sans Bold"/>
                  <a:ea typeface="Open Sans Bold"/>
                  <a:cs typeface="Open Sans Bold"/>
                  <a:sym typeface="Open Sans Bold"/>
                </a:rPr>
                <a:t>Effet de relief / décor</a:t>
              </a:r>
            </a:p>
          </p:txBody>
        </p:sp>
      </p:grpSp>
      <p:grpSp>
        <p:nvGrpSpPr>
          <p:cNvPr id="30" name="Group 30"/>
          <p:cNvGrpSpPr/>
          <p:nvPr/>
        </p:nvGrpSpPr>
        <p:grpSpPr>
          <a:xfrm>
            <a:off x="8048889" y="5203749"/>
            <a:ext cx="3196063" cy="571623"/>
            <a:chOff x="0" y="0"/>
            <a:chExt cx="1189799" cy="212798"/>
          </a:xfrm>
        </p:grpSpPr>
        <p:sp>
          <p:nvSpPr>
            <p:cNvPr id="31" name="Freeform 31"/>
            <p:cNvSpPr/>
            <p:nvPr/>
          </p:nvSpPr>
          <p:spPr>
            <a:xfrm>
              <a:off x="0" y="0"/>
              <a:ext cx="1189799" cy="212798"/>
            </a:xfrm>
            <a:custGeom>
              <a:avLst/>
              <a:gdLst/>
              <a:ahLst/>
              <a:cxnLst/>
              <a:rect l="l" t="t" r="r" b="b"/>
              <a:pathLst>
                <a:path w="1189799" h="212798">
                  <a:moveTo>
                    <a:pt x="17764" y="0"/>
                  </a:moveTo>
                  <a:lnTo>
                    <a:pt x="1172035" y="0"/>
                  </a:lnTo>
                  <a:cubicBezTo>
                    <a:pt x="1181846" y="0"/>
                    <a:pt x="1189799" y="7953"/>
                    <a:pt x="1189799" y="17764"/>
                  </a:cubicBezTo>
                  <a:lnTo>
                    <a:pt x="1189799" y="195035"/>
                  </a:lnTo>
                  <a:cubicBezTo>
                    <a:pt x="1189799" y="204845"/>
                    <a:pt x="1181846" y="212798"/>
                    <a:pt x="1172035" y="212798"/>
                  </a:cubicBezTo>
                  <a:lnTo>
                    <a:pt x="17764" y="212798"/>
                  </a:lnTo>
                  <a:cubicBezTo>
                    <a:pt x="7953" y="212798"/>
                    <a:pt x="0" y="204845"/>
                    <a:pt x="0" y="195035"/>
                  </a:cubicBezTo>
                  <a:lnTo>
                    <a:pt x="0" y="17764"/>
                  </a:lnTo>
                  <a:cubicBezTo>
                    <a:pt x="0" y="7953"/>
                    <a:pt x="7953" y="0"/>
                    <a:pt x="17764" y="0"/>
                  </a:cubicBezTo>
                  <a:close/>
                </a:path>
              </a:pathLst>
            </a:custGeom>
            <a:solidFill>
              <a:srgbClr val="FDFEFE"/>
            </a:solidFill>
            <a:ln w="9525" cap="sq">
              <a:solidFill>
                <a:srgbClr val="000000"/>
              </a:solidFill>
              <a:prstDash val="solid"/>
              <a:miter/>
            </a:ln>
          </p:spPr>
          <p:txBody>
            <a:bodyPr/>
            <a:lstStyle/>
            <a:p>
              <a:endParaRPr lang="fr-FR" sz="1200"/>
            </a:p>
          </p:txBody>
        </p:sp>
        <p:sp>
          <p:nvSpPr>
            <p:cNvPr id="32" name="TextBox 32"/>
            <p:cNvSpPr txBox="1"/>
            <p:nvPr/>
          </p:nvSpPr>
          <p:spPr>
            <a:xfrm>
              <a:off x="0" y="-38100"/>
              <a:ext cx="1189799" cy="250898"/>
            </a:xfrm>
            <a:prstGeom prst="rect">
              <a:avLst/>
            </a:prstGeom>
          </p:spPr>
          <p:txBody>
            <a:bodyPr lIns="33867" tIns="33867" rIns="33867" bIns="33867" rtlCol="0" anchor="ctr"/>
            <a:lstStyle/>
            <a:p>
              <a:pPr algn="ctr">
                <a:lnSpc>
                  <a:spcPts val="2239"/>
                </a:lnSpc>
              </a:pPr>
              <a:r>
                <a:rPr lang="en-US" sz="1599" b="1">
                  <a:solidFill>
                    <a:srgbClr val="0368B1"/>
                  </a:solidFill>
                  <a:latin typeface="Open Sans Bold"/>
                  <a:ea typeface="Open Sans Bold"/>
                  <a:cs typeface="Open Sans Bold"/>
                  <a:sym typeface="Open Sans Bold"/>
                </a:rPr>
                <a:t>Imitation matières</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2"/>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sp>
        <p:nvSpPr>
          <p:cNvPr id="6" name="TextBox 6"/>
          <p:cNvSpPr txBox="1"/>
          <p:nvPr/>
        </p:nvSpPr>
        <p:spPr>
          <a:xfrm>
            <a:off x="2322283" y="2386202"/>
            <a:ext cx="2615477" cy="828432"/>
          </a:xfrm>
          <a:prstGeom prst="rect">
            <a:avLst/>
          </a:prstGeom>
        </p:spPr>
        <p:txBody>
          <a:bodyPr lIns="0" tIns="0" rIns="0" bIns="0" rtlCol="0" anchor="t">
            <a:spAutoFit/>
          </a:bodyPr>
          <a:lstStyle/>
          <a:p>
            <a:pPr marL="325771" lvl="1" indent="-162885">
              <a:lnSpc>
                <a:spcPts val="2160"/>
              </a:lnSpc>
              <a:buFont typeface="Arial"/>
              <a:buChar char="•"/>
            </a:pPr>
            <a:r>
              <a:rPr lang="en-US" dirty="0">
                <a:solidFill>
                  <a:srgbClr val="000000"/>
                </a:solidFill>
                <a:latin typeface="Arial"/>
                <a:ea typeface="Arial"/>
                <a:cs typeface="Arial"/>
                <a:sym typeface="Arial"/>
              </a:rPr>
              <a:t>Impression </a:t>
            </a:r>
            <a:r>
              <a:rPr lang="en-US" dirty="0" err="1">
                <a:solidFill>
                  <a:srgbClr val="000000"/>
                </a:solidFill>
                <a:latin typeface="Arial"/>
                <a:ea typeface="Arial"/>
                <a:cs typeface="Arial"/>
                <a:sym typeface="Arial"/>
              </a:rPr>
              <a:t>en</a:t>
            </a:r>
            <a:r>
              <a:rPr lang="en-US" dirty="0">
                <a:solidFill>
                  <a:srgbClr val="000000"/>
                </a:solidFill>
                <a:latin typeface="Arial"/>
                <a:ea typeface="Arial"/>
                <a:cs typeface="Arial"/>
                <a:sym typeface="Arial"/>
              </a:rPr>
              <a:t> sublimation sur </a:t>
            </a:r>
            <a:r>
              <a:rPr lang="en-US" b="1" dirty="0">
                <a:solidFill>
                  <a:srgbClr val="0368B1"/>
                </a:solidFill>
                <a:latin typeface="Arial Bold"/>
                <a:ea typeface="Arial Bold"/>
                <a:cs typeface="Arial Bold"/>
                <a:sym typeface="Arial Bold"/>
              </a:rPr>
              <a:t>composite</a:t>
            </a:r>
          </a:p>
        </p:txBody>
      </p:sp>
      <p:grpSp>
        <p:nvGrpSpPr>
          <p:cNvPr id="7" name="Group 7"/>
          <p:cNvGrpSpPr/>
          <p:nvPr/>
        </p:nvGrpSpPr>
        <p:grpSpPr>
          <a:xfrm>
            <a:off x="5214545" y="1001001"/>
            <a:ext cx="6295465" cy="5171199"/>
            <a:chOff x="0" y="0"/>
            <a:chExt cx="13144500" cy="10797108"/>
          </a:xfrm>
        </p:grpSpPr>
        <p:sp>
          <p:nvSpPr>
            <p:cNvPr id="8" name="Freeform 8" descr="Une image contenant motif, Motif (stylisme), Rectangle, stripe  Description générée automatiquement"/>
            <p:cNvSpPr/>
            <p:nvPr/>
          </p:nvSpPr>
          <p:spPr>
            <a:xfrm>
              <a:off x="0" y="0"/>
              <a:ext cx="13144500" cy="10797159"/>
            </a:xfrm>
            <a:custGeom>
              <a:avLst/>
              <a:gdLst/>
              <a:ahLst/>
              <a:cxnLst/>
              <a:rect l="l" t="t" r="r" b="b"/>
              <a:pathLst>
                <a:path w="13144500" h="10797159">
                  <a:moveTo>
                    <a:pt x="0" y="0"/>
                  </a:moveTo>
                  <a:lnTo>
                    <a:pt x="13144500" y="0"/>
                  </a:lnTo>
                  <a:lnTo>
                    <a:pt x="13144500" y="10797159"/>
                  </a:lnTo>
                  <a:lnTo>
                    <a:pt x="0" y="10797159"/>
                  </a:lnTo>
                  <a:lnTo>
                    <a:pt x="0" y="0"/>
                  </a:lnTo>
                  <a:close/>
                </a:path>
              </a:pathLst>
            </a:custGeom>
            <a:blipFill>
              <a:blip r:embed="rId3"/>
              <a:stretch>
                <a:fillRect l="-29" r="-30"/>
              </a:stretch>
            </a:blipFill>
          </p:spPr>
          <p:txBody>
            <a:bodyPr/>
            <a:lstStyle/>
            <a:p>
              <a:endParaRPr lang="fr-FR" sz="1200"/>
            </a:p>
          </p:txBody>
        </p:sp>
      </p:grpSp>
      <p:sp>
        <p:nvSpPr>
          <p:cNvPr id="9" name="TextBox 9"/>
          <p:cNvSpPr txBox="1"/>
          <p:nvPr/>
        </p:nvSpPr>
        <p:spPr>
          <a:xfrm>
            <a:off x="2322283" y="3533391"/>
            <a:ext cx="2417649" cy="546303"/>
          </a:xfrm>
          <a:prstGeom prst="rect">
            <a:avLst/>
          </a:prstGeom>
        </p:spPr>
        <p:txBody>
          <a:bodyPr lIns="0" tIns="0" rIns="0" bIns="0" rtlCol="0" anchor="t">
            <a:spAutoFit/>
          </a:bodyPr>
          <a:lstStyle/>
          <a:p>
            <a:pPr marL="325771" lvl="1" indent="-162885">
              <a:lnSpc>
                <a:spcPts val="2160"/>
              </a:lnSpc>
              <a:buFont typeface="Arial"/>
              <a:buChar char="•"/>
            </a:pPr>
            <a:r>
              <a:rPr lang="en-US">
                <a:solidFill>
                  <a:srgbClr val="000000"/>
                </a:solidFill>
                <a:latin typeface="Arial"/>
                <a:ea typeface="Arial"/>
                <a:cs typeface="Arial"/>
                <a:sym typeface="Arial"/>
              </a:rPr>
              <a:t>Épaisseur de ligne : </a:t>
            </a:r>
            <a:r>
              <a:rPr lang="en-US" b="1">
                <a:solidFill>
                  <a:srgbClr val="0368B1"/>
                </a:solidFill>
                <a:latin typeface="Arial Bold"/>
                <a:ea typeface="Arial Bold"/>
                <a:cs typeface="Arial Bold"/>
                <a:sym typeface="Arial Bold"/>
              </a:rPr>
              <a:t>0,6 mm</a:t>
            </a:r>
          </a:p>
        </p:txBody>
      </p:sp>
      <p:sp>
        <p:nvSpPr>
          <p:cNvPr id="10" name="AutoShape 10"/>
          <p:cNvSpPr/>
          <p:nvPr/>
        </p:nvSpPr>
        <p:spPr>
          <a:xfrm>
            <a:off x="3392468" y="3825491"/>
            <a:ext cx="6024361" cy="19031"/>
          </a:xfrm>
          <a:prstGeom prst="line">
            <a:avLst/>
          </a:prstGeom>
          <a:ln w="19050" cap="rnd">
            <a:solidFill>
              <a:srgbClr val="ED7D31"/>
            </a:solidFill>
            <a:prstDash val="solid"/>
            <a:headEnd type="none" w="sm" len="sm"/>
            <a:tailEnd type="arrow" w="med" len="sm"/>
          </a:ln>
        </p:spPr>
        <p:txBody>
          <a:bodyPr/>
          <a:lstStyle/>
          <a:p>
            <a:endParaRPr lang="fr-FR" sz="1200"/>
          </a:p>
        </p:txBody>
      </p:sp>
      <p:sp>
        <p:nvSpPr>
          <p:cNvPr id="11" name="AutoShape 11"/>
          <p:cNvSpPr/>
          <p:nvPr/>
        </p:nvSpPr>
        <p:spPr>
          <a:xfrm>
            <a:off x="2093465" y="2288933"/>
            <a:ext cx="6350" cy="1039087"/>
          </a:xfrm>
          <a:prstGeom prst="line">
            <a:avLst/>
          </a:prstGeom>
          <a:ln w="19050" cap="flat">
            <a:solidFill>
              <a:srgbClr val="0368B1">
                <a:alpha val="60784"/>
              </a:srgbClr>
            </a:solidFill>
            <a:prstDash val="solid"/>
            <a:headEnd type="none" w="sm" len="sm"/>
            <a:tailEnd type="none" w="sm" len="sm"/>
          </a:ln>
        </p:spPr>
        <p:txBody>
          <a:bodyPr/>
          <a:lstStyle/>
          <a:p>
            <a:endParaRPr lang="fr-FR" sz="1200"/>
          </a:p>
        </p:txBody>
      </p:sp>
      <p:sp>
        <p:nvSpPr>
          <p:cNvPr id="12" name="AutoShape 12"/>
          <p:cNvSpPr/>
          <p:nvPr/>
        </p:nvSpPr>
        <p:spPr>
          <a:xfrm>
            <a:off x="2093465" y="3572648"/>
            <a:ext cx="0" cy="695741"/>
          </a:xfrm>
          <a:prstGeom prst="line">
            <a:avLst/>
          </a:prstGeom>
          <a:ln w="19050" cap="flat">
            <a:solidFill>
              <a:srgbClr val="0368B1">
                <a:alpha val="60784"/>
              </a:srgbClr>
            </a:solidFill>
            <a:prstDash val="solid"/>
            <a:headEnd type="none" w="sm" len="sm"/>
            <a:tailEnd type="none" w="sm" len="sm"/>
          </a:ln>
        </p:spPr>
        <p:txBody>
          <a:bodyPr/>
          <a:lstStyle/>
          <a:p>
            <a:endParaRPr lang="fr-FR" sz="1200"/>
          </a:p>
        </p:txBody>
      </p:sp>
      <p:sp>
        <p:nvSpPr>
          <p:cNvPr id="13" name="Freeform 13"/>
          <p:cNvSpPr/>
          <p:nvPr/>
        </p:nvSpPr>
        <p:spPr>
          <a:xfrm>
            <a:off x="825133" y="2269511"/>
            <a:ext cx="1180177" cy="2117019"/>
          </a:xfrm>
          <a:custGeom>
            <a:avLst/>
            <a:gdLst/>
            <a:ahLst/>
            <a:cxnLst/>
            <a:rect l="l" t="t" r="r" b="b"/>
            <a:pathLst>
              <a:path w="1770266" h="3175529">
                <a:moveTo>
                  <a:pt x="0" y="0"/>
                </a:moveTo>
                <a:lnTo>
                  <a:pt x="1770266" y="0"/>
                </a:lnTo>
                <a:lnTo>
                  <a:pt x="1770266" y="3175529"/>
                </a:lnTo>
                <a:lnTo>
                  <a:pt x="0" y="3175529"/>
                </a:lnTo>
                <a:lnTo>
                  <a:pt x="0" y="0"/>
                </a:lnTo>
                <a:close/>
              </a:path>
            </a:pathLst>
          </a:custGeom>
          <a:blipFill>
            <a:blip r:embed="rId4"/>
            <a:stretch>
              <a:fillRect/>
            </a:stretch>
          </a:blipFill>
        </p:spPr>
        <p:txBody>
          <a:bodyPr/>
          <a:lstStyle/>
          <a:p>
            <a:endParaRPr lang="fr-FR" sz="1200"/>
          </a:p>
        </p:txBody>
      </p:sp>
      <p:sp>
        <p:nvSpPr>
          <p:cNvPr id="14" name="TextBox 14"/>
          <p:cNvSpPr txBox="1"/>
          <p:nvPr/>
        </p:nvSpPr>
        <p:spPr>
          <a:xfrm>
            <a:off x="388620" y="201930"/>
            <a:ext cx="3396989" cy="348942"/>
          </a:xfrm>
          <a:prstGeom prst="rect">
            <a:avLst/>
          </a:prstGeom>
        </p:spPr>
        <p:txBody>
          <a:bodyPr lIns="0" tIns="0" rIns="0" bIns="0" rtlCol="0" anchor="t">
            <a:spAutoFit/>
          </a:bodyPr>
          <a:lstStyle/>
          <a:p>
            <a:pPr>
              <a:lnSpc>
                <a:spcPts val="2880"/>
              </a:lnSpc>
            </a:pPr>
            <a:r>
              <a:rPr lang="en-US" sz="2400" b="1">
                <a:solidFill>
                  <a:srgbClr val="FFFFFF"/>
                </a:solidFill>
                <a:latin typeface="Arial Bold"/>
                <a:ea typeface="Arial Bold"/>
                <a:cs typeface="Arial Bold"/>
                <a:sym typeface="Arial Bold"/>
              </a:rPr>
              <a:t>Exemple de réalisation</a:t>
            </a:r>
          </a:p>
        </p:txBody>
      </p:sp>
      <p:grpSp>
        <p:nvGrpSpPr>
          <p:cNvPr id="15" name="Group 15"/>
          <p:cNvGrpSpPr/>
          <p:nvPr/>
        </p:nvGrpSpPr>
        <p:grpSpPr>
          <a:xfrm>
            <a:off x="468657" y="6276005"/>
            <a:ext cx="950925" cy="855883"/>
            <a:chOff x="0" y="0"/>
            <a:chExt cx="1494066" cy="1344740"/>
          </a:xfrm>
        </p:grpSpPr>
        <p:sp>
          <p:nvSpPr>
            <p:cNvPr id="16" name="Freeform 16"/>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5"/>
              <a:stretch>
                <a:fillRect r="-572328" b="40927"/>
              </a:stretch>
            </a:blipFill>
          </p:spPr>
          <p:txBody>
            <a:bodyPr/>
            <a:lstStyle/>
            <a:p>
              <a:endParaRPr lang="fr-FR" sz="1200"/>
            </a:p>
          </p:txBody>
        </p:sp>
      </p:grpSp>
      <p:sp>
        <p:nvSpPr>
          <p:cNvPr id="17" name="AutoShape 17"/>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18" name="Group 18"/>
          <p:cNvGrpSpPr/>
          <p:nvPr/>
        </p:nvGrpSpPr>
        <p:grpSpPr>
          <a:xfrm>
            <a:off x="11312554" y="6314104"/>
            <a:ext cx="354623" cy="414561"/>
            <a:chOff x="0" y="0"/>
            <a:chExt cx="709246" cy="829121"/>
          </a:xfrm>
        </p:grpSpPr>
        <p:sp>
          <p:nvSpPr>
            <p:cNvPr id="19" name="Freeform 19"/>
            <p:cNvSpPr/>
            <p:nvPr/>
          </p:nvSpPr>
          <p:spPr>
            <a:xfrm>
              <a:off x="0" y="0"/>
              <a:ext cx="709246" cy="829121"/>
            </a:xfrm>
            <a:custGeom>
              <a:avLst/>
              <a:gdLst/>
              <a:ahLst/>
              <a:cxnLst/>
              <a:rect l="l" t="t" r="r" b="b"/>
              <a:pathLst>
                <a:path w="709246" h="829121">
                  <a:moveTo>
                    <a:pt x="0" y="0"/>
                  </a:moveTo>
                  <a:lnTo>
                    <a:pt x="709246" y="0"/>
                  </a:lnTo>
                  <a:lnTo>
                    <a:pt x="709246" y="829121"/>
                  </a:lnTo>
                  <a:lnTo>
                    <a:pt x="0" y="829121"/>
                  </a:lnTo>
                  <a:close/>
                </a:path>
              </a:pathLst>
            </a:custGeom>
            <a:blipFill>
              <a:blip r:embed="rId6">
                <a:alphaModFix amt="0"/>
              </a:blip>
              <a:stretch>
                <a:fillRect t="-84897" r="-673554" b="-72972"/>
              </a:stretch>
            </a:blipFill>
          </p:spPr>
          <p:txBody>
            <a:bodyPr/>
            <a:lstStyle/>
            <a:p>
              <a:endParaRPr lang="fr-FR" sz="1200"/>
            </a:p>
          </p:txBody>
        </p:sp>
        <p:sp>
          <p:nvSpPr>
            <p:cNvPr id="20" name="TextBox 20"/>
            <p:cNvSpPr txBox="1"/>
            <p:nvPr/>
          </p:nvSpPr>
          <p:spPr>
            <a:xfrm>
              <a:off x="0" y="-19050"/>
              <a:ext cx="709246" cy="8481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13</a:t>
              </a:r>
            </a:p>
          </p:txBody>
        </p:sp>
      </p:grpSp>
      <p:sp>
        <p:nvSpPr>
          <p:cNvPr id="21" name="AutoShape 21"/>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2"/>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sp>
        <p:nvSpPr>
          <p:cNvPr id="6" name="TextBox 6"/>
          <p:cNvSpPr txBox="1"/>
          <p:nvPr/>
        </p:nvSpPr>
        <p:spPr>
          <a:xfrm>
            <a:off x="1431764" y="2695009"/>
            <a:ext cx="2604864" cy="546303"/>
          </a:xfrm>
          <a:prstGeom prst="rect">
            <a:avLst/>
          </a:prstGeom>
        </p:spPr>
        <p:txBody>
          <a:bodyPr lIns="0" tIns="0" rIns="0" bIns="0" rtlCol="0" anchor="t">
            <a:spAutoFit/>
          </a:bodyPr>
          <a:lstStyle/>
          <a:p>
            <a:pPr marL="325771" lvl="1" indent="-162885">
              <a:lnSpc>
                <a:spcPts val="2160"/>
              </a:lnSpc>
              <a:buFont typeface="Arial"/>
              <a:buChar char="•"/>
            </a:pPr>
            <a:r>
              <a:rPr lang="en-US">
                <a:solidFill>
                  <a:srgbClr val="000000"/>
                </a:solidFill>
                <a:latin typeface="Arial"/>
                <a:ea typeface="Arial"/>
                <a:cs typeface="Arial"/>
                <a:sym typeface="Arial"/>
              </a:rPr>
              <a:t>Impression sur </a:t>
            </a:r>
            <a:r>
              <a:rPr lang="en-US" b="1">
                <a:solidFill>
                  <a:srgbClr val="0368B1"/>
                </a:solidFill>
                <a:latin typeface="Arial Bold"/>
                <a:ea typeface="Arial Bold"/>
                <a:cs typeface="Arial Bold"/>
                <a:sym typeface="Arial Bold"/>
              </a:rPr>
              <a:t>matériau alvéolaire</a:t>
            </a:r>
          </a:p>
        </p:txBody>
      </p:sp>
      <p:grpSp>
        <p:nvGrpSpPr>
          <p:cNvPr id="7" name="Group 7"/>
          <p:cNvGrpSpPr/>
          <p:nvPr/>
        </p:nvGrpSpPr>
        <p:grpSpPr>
          <a:xfrm>
            <a:off x="4137025" y="1342606"/>
            <a:ext cx="7954918" cy="4416511"/>
            <a:chOff x="0" y="0"/>
            <a:chExt cx="16064230" cy="8918740"/>
          </a:xfrm>
        </p:grpSpPr>
        <p:sp>
          <p:nvSpPr>
            <p:cNvPr id="8" name="Freeform 8" descr="Une image contenant texte, logo, Police, étiquette  Description générée automatiquement"/>
            <p:cNvSpPr/>
            <p:nvPr/>
          </p:nvSpPr>
          <p:spPr>
            <a:xfrm>
              <a:off x="0" y="0"/>
              <a:ext cx="16064230" cy="8918702"/>
            </a:xfrm>
            <a:custGeom>
              <a:avLst/>
              <a:gdLst/>
              <a:ahLst/>
              <a:cxnLst/>
              <a:rect l="l" t="t" r="r" b="b"/>
              <a:pathLst>
                <a:path w="16064230" h="8918702">
                  <a:moveTo>
                    <a:pt x="0" y="0"/>
                  </a:moveTo>
                  <a:lnTo>
                    <a:pt x="16064230" y="0"/>
                  </a:lnTo>
                  <a:lnTo>
                    <a:pt x="16064230" y="8918702"/>
                  </a:lnTo>
                  <a:lnTo>
                    <a:pt x="0" y="8918702"/>
                  </a:lnTo>
                  <a:lnTo>
                    <a:pt x="0" y="0"/>
                  </a:lnTo>
                  <a:close/>
                </a:path>
              </a:pathLst>
            </a:custGeom>
            <a:blipFill>
              <a:blip r:embed="rId3"/>
              <a:stretch>
                <a:fillRect l="-18417" t="-50875" r="-16378" b="-31218"/>
              </a:stretch>
            </a:blipFill>
          </p:spPr>
          <p:txBody>
            <a:bodyPr/>
            <a:lstStyle/>
            <a:p>
              <a:endParaRPr lang="fr-FR" sz="1200"/>
            </a:p>
          </p:txBody>
        </p:sp>
      </p:grpSp>
      <p:grpSp>
        <p:nvGrpSpPr>
          <p:cNvPr id="9" name="Group 9"/>
          <p:cNvGrpSpPr/>
          <p:nvPr/>
        </p:nvGrpSpPr>
        <p:grpSpPr>
          <a:xfrm>
            <a:off x="468657" y="6276005"/>
            <a:ext cx="950925" cy="855883"/>
            <a:chOff x="0" y="0"/>
            <a:chExt cx="1494066" cy="1344740"/>
          </a:xfrm>
        </p:grpSpPr>
        <p:sp>
          <p:nvSpPr>
            <p:cNvPr id="10" name="Freeform 10"/>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4"/>
              <a:stretch>
                <a:fillRect r="-572328" b="40927"/>
              </a:stretch>
            </a:blipFill>
          </p:spPr>
          <p:txBody>
            <a:bodyPr/>
            <a:lstStyle/>
            <a:p>
              <a:endParaRPr lang="fr-FR" sz="1200"/>
            </a:p>
          </p:txBody>
        </p:sp>
      </p:grpSp>
      <p:sp>
        <p:nvSpPr>
          <p:cNvPr id="11" name="AutoShape 11"/>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12" name="Group 12"/>
          <p:cNvGrpSpPr/>
          <p:nvPr/>
        </p:nvGrpSpPr>
        <p:grpSpPr>
          <a:xfrm>
            <a:off x="11312554" y="6314104"/>
            <a:ext cx="354623" cy="414561"/>
            <a:chOff x="0" y="0"/>
            <a:chExt cx="709246" cy="829121"/>
          </a:xfrm>
        </p:grpSpPr>
        <p:sp>
          <p:nvSpPr>
            <p:cNvPr id="13" name="Freeform 13"/>
            <p:cNvSpPr/>
            <p:nvPr/>
          </p:nvSpPr>
          <p:spPr>
            <a:xfrm>
              <a:off x="0" y="0"/>
              <a:ext cx="709246" cy="829121"/>
            </a:xfrm>
            <a:custGeom>
              <a:avLst/>
              <a:gdLst/>
              <a:ahLst/>
              <a:cxnLst/>
              <a:rect l="l" t="t" r="r" b="b"/>
              <a:pathLst>
                <a:path w="709246" h="829121">
                  <a:moveTo>
                    <a:pt x="0" y="0"/>
                  </a:moveTo>
                  <a:lnTo>
                    <a:pt x="709246" y="0"/>
                  </a:lnTo>
                  <a:lnTo>
                    <a:pt x="709246" y="829121"/>
                  </a:lnTo>
                  <a:lnTo>
                    <a:pt x="0" y="829121"/>
                  </a:lnTo>
                  <a:close/>
                </a:path>
              </a:pathLst>
            </a:custGeom>
            <a:blipFill>
              <a:blip r:embed="rId5">
                <a:alphaModFix amt="0"/>
              </a:blip>
              <a:stretch>
                <a:fillRect t="-84897" r="-673554" b="-72972"/>
              </a:stretch>
            </a:blipFill>
          </p:spPr>
          <p:txBody>
            <a:bodyPr/>
            <a:lstStyle/>
            <a:p>
              <a:endParaRPr lang="fr-FR" sz="1200"/>
            </a:p>
          </p:txBody>
        </p:sp>
        <p:sp>
          <p:nvSpPr>
            <p:cNvPr id="14" name="TextBox 14"/>
            <p:cNvSpPr txBox="1"/>
            <p:nvPr/>
          </p:nvSpPr>
          <p:spPr>
            <a:xfrm>
              <a:off x="0" y="-19050"/>
              <a:ext cx="709246" cy="8481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14</a:t>
              </a:r>
            </a:p>
          </p:txBody>
        </p:sp>
      </p:grpSp>
      <p:sp>
        <p:nvSpPr>
          <p:cNvPr id="15" name="AutoShape 15"/>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sp>
        <p:nvSpPr>
          <p:cNvPr id="16" name="Freeform 16"/>
          <p:cNvSpPr/>
          <p:nvPr/>
        </p:nvSpPr>
        <p:spPr>
          <a:xfrm>
            <a:off x="279862" y="2630771"/>
            <a:ext cx="850927" cy="1940115"/>
          </a:xfrm>
          <a:custGeom>
            <a:avLst/>
            <a:gdLst/>
            <a:ahLst/>
            <a:cxnLst/>
            <a:rect l="l" t="t" r="r" b="b"/>
            <a:pathLst>
              <a:path w="1276391" h="2910173">
                <a:moveTo>
                  <a:pt x="0" y="0"/>
                </a:moveTo>
                <a:lnTo>
                  <a:pt x="1276392" y="0"/>
                </a:lnTo>
                <a:lnTo>
                  <a:pt x="1276392" y="2910172"/>
                </a:lnTo>
                <a:lnTo>
                  <a:pt x="0" y="2910172"/>
                </a:lnTo>
                <a:lnTo>
                  <a:pt x="0" y="0"/>
                </a:lnTo>
                <a:close/>
              </a:path>
            </a:pathLst>
          </a:custGeom>
          <a:blipFill>
            <a:blip r:embed="rId6"/>
            <a:stretch>
              <a:fillRect/>
            </a:stretch>
          </a:blipFill>
        </p:spPr>
        <p:txBody>
          <a:bodyPr/>
          <a:lstStyle/>
          <a:p>
            <a:endParaRPr lang="fr-FR" sz="1200"/>
          </a:p>
        </p:txBody>
      </p:sp>
      <p:sp>
        <p:nvSpPr>
          <p:cNvPr id="17" name="TextBox 17"/>
          <p:cNvSpPr txBox="1"/>
          <p:nvPr/>
        </p:nvSpPr>
        <p:spPr>
          <a:xfrm>
            <a:off x="388620" y="201930"/>
            <a:ext cx="3396989" cy="348942"/>
          </a:xfrm>
          <a:prstGeom prst="rect">
            <a:avLst/>
          </a:prstGeom>
        </p:spPr>
        <p:txBody>
          <a:bodyPr lIns="0" tIns="0" rIns="0" bIns="0" rtlCol="0" anchor="t">
            <a:spAutoFit/>
          </a:bodyPr>
          <a:lstStyle/>
          <a:p>
            <a:pPr>
              <a:lnSpc>
                <a:spcPts val="2880"/>
              </a:lnSpc>
            </a:pPr>
            <a:r>
              <a:rPr lang="en-US" sz="2400" b="1">
                <a:solidFill>
                  <a:srgbClr val="FFFFFF"/>
                </a:solidFill>
                <a:latin typeface="Arial Bold"/>
                <a:ea typeface="Arial Bold"/>
                <a:cs typeface="Arial Bold"/>
                <a:sym typeface="Arial Bold"/>
              </a:rPr>
              <a:t>Exemple de réalisation</a:t>
            </a:r>
          </a:p>
        </p:txBody>
      </p:sp>
      <p:sp>
        <p:nvSpPr>
          <p:cNvPr id="18" name="TextBox 18"/>
          <p:cNvSpPr txBox="1"/>
          <p:nvPr/>
        </p:nvSpPr>
        <p:spPr>
          <a:xfrm>
            <a:off x="1431764" y="3900528"/>
            <a:ext cx="1889281" cy="546303"/>
          </a:xfrm>
          <a:prstGeom prst="rect">
            <a:avLst/>
          </a:prstGeom>
        </p:spPr>
        <p:txBody>
          <a:bodyPr lIns="0" tIns="0" rIns="0" bIns="0" rtlCol="0" anchor="t">
            <a:spAutoFit/>
          </a:bodyPr>
          <a:lstStyle/>
          <a:p>
            <a:pPr marL="325771" lvl="1" indent="-162885">
              <a:lnSpc>
                <a:spcPts val="2160"/>
              </a:lnSpc>
              <a:buFont typeface="Arial"/>
              <a:buChar char="•"/>
            </a:pPr>
            <a:r>
              <a:rPr lang="en-US" b="1">
                <a:solidFill>
                  <a:srgbClr val="004AAD"/>
                </a:solidFill>
                <a:latin typeface="Arial Bold"/>
                <a:ea typeface="Arial Bold"/>
                <a:cs typeface="Arial Bold"/>
                <a:sym typeface="Arial Bold"/>
              </a:rPr>
              <a:t>Couche mince</a:t>
            </a:r>
            <a:r>
              <a:rPr lang="en-US">
                <a:solidFill>
                  <a:srgbClr val="000000"/>
                </a:solidFill>
                <a:latin typeface="Arial"/>
                <a:ea typeface="Arial"/>
                <a:cs typeface="Arial"/>
                <a:sym typeface="Arial"/>
              </a:rPr>
              <a:t> sur face avant</a:t>
            </a:r>
          </a:p>
        </p:txBody>
      </p:sp>
      <p:sp>
        <p:nvSpPr>
          <p:cNvPr id="19" name="AutoShape 19"/>
          <p:cNvSpPr/>
          <p:nvPr/>
        </p:nvSpPr>
        <p:spPr>
          <a:xfrm>
            <a:off x="1276840" y="2561741"/>
            <a:ext cx="6350" cy="1039087"/>
          </a:xfrm>
          <a:prstGeom prst="line">
            <a:avLst/>
          </a:prstGeom>
          <a:ln w="19050" cap="flat">
            <a:solidFill>
              <a:srgbClr val="0368B1">
                <a:alpha val="60784"/>
              </a:srgbClr>
            </a:solidFill>
            <a:prstDash val="solid"/>
            <a:headEnd type="none" w="sm" len="sm"/>
            <a:tailEnd type="none" w="sm" len="sm"/>
          </a:ln>
        </p:spPr>
        <p:txBody>
          <a:bodyPr/>
          <a:lstStyle/>
          <a:p>
            <a:endParaRPr lang="fr-FR" sz="1200"/>
          </a:p>
        </p:txBody>
      </p:sp>
      <p:sp>
        <p:nvSpPr>
          <p:cNvPr id="20" name="AutoShape 20"/>
          <p:cNvSpPr/>
          <p:nvPr/>
        </p:nvSpPr>
        <p:spPr>
          <a:xfrm>
            <a:off x="1276839" y="3845455"/>
            <a:ext cx="0" cy="695741"/>
          </a:xfrm>
          <a:prstGeom prst="line">
            <a:avLst/>
          </a:prstGeom>
          <a:ln w="19050" cap="flat">
            <a:solidFill>
              <a:srgbClr val="0368B1">
                <a:alpha val="60784"/>
              </a:srgbClr>
            </a:solidFill>
            <a:prstDash val="solid"/>
            <a:headEnd type="none" w="sm" len="sm"/>
            <a:tailEnd type="none" w="sm" len="sm"/>
          </a:ln>
        </p:spPr>
        <p:txBody>
          <a:bodyPr/>
          <a:lstStyle/>
          <a:p>
            <a:endParaRPr lang="fr-FR"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3"/>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sp>
        <p:nvSpPr>
          <p:cNvPr id="6" name="TextBox 6"/>
          <p:cNvSpPr txBox="1"/>
          <p:nvPr/>
        </p:nvSpPr>
        <p:spPr>
          <a:xfrm>
            <a:off x="1900536" y="2810951"/>
            <a:ext cx="2948238" cy="546303"/>
          </a:xfrm>
          <a:prstGeom prst="rect">
            <a:avLst/>
          </a:prstGeom>
        </p:spPr>
        <p:txBody>
          <a:bodyPr lIns="0" tIns="0" rIns="0" bIns="0" rtlCol="0" anchor="t">
            <a:spAutoFit/>
          </a:bodyPr>
          <a:lstStyle/>
          <a:p>
            <a:pPr marL="325771" lvl="1" indent="-162885">
              <a:lnSpc>
                <a:spcPts val="2160"/>
              </a:lnSpc>
              <a:buFont typeface="Arial"/>
              <a:buChar char="•"/>
            </a:pPr>
            <a:r>
              <a:rPr lang="en-US">
                <a:solidFill>
                  <a:srgbClr val="000000"/>
                </a:solidFill>
                <a:latin typeface="Arial"/>
                <a:ea typeface="Arial"/>
                <a:cs typeface="Arial"/>
                <a:sym typeface="Arial"/>
              </a:rPr>
              <a:t>Impression sur </a:t>
            </a:r>
            <a:r>
              <a:rPr lang="en-US" b="1">
                <a:solidFill>
                  <a:srgbClr val="0368B1"/>
                </a:solidFill>
                <a:latin typeface="Arial Bold"/>
                <a:ea typeface="Arial Bold"/>
                <a:cs typeface="Arial Bold"/>
                <a:sym typeface="Arial Bold"/>
              </a:rPr>
              <a:t>polycarbonate</a:t>
            </a:r>
          </a:p>
        </p:txBody>
      </p:sp>
      <p:grpSp>
        <p:nvGrpSpPr>
          <p:cNvPr id="7" name="Group 7"/>
          <p:cNvGrpSpPr/>
          <p:nvPr/>
        </p:nvGrpSpPr>
        <p:grpSpPr>
          <a:xfrm>
            <a:off x="4939144" y="1198820"/>
            <a:ext cx="6567056" cy="4460361"/>
            <a:chOff x="0" y="0"/>
            <a:chExt cx="13134111" cy="8920721"/>
          </a:xfrm>
        </p:grpSpPr>
        <p:sp>
          <p:nvSpPr>
            <p:cNvPr id="8" name="Freeform 8" descr="Une image contenant art, motif, Turquoise, conception  Description générée automatiquement"/>
            <p:cNvSpPr/>
            <p:nvPr/>
          </p:nvSpPr>
          <p:spPr>
            <a:xfrm>
              <a:off x="0" y="0"/>
              <a:ext cx="13134087" cy="8920734"/>
            </a:xfrm>
            <a:custGeom>
              <a:avLst/>
              <a:gdLst/>
              <a:ahLst/>
              <a:cxnLst/>
              <a:rect l="l" t="t" r="r" b="b"/>
              <a:pathLst>
                <a:path w="13134087" h="8920734">
                  <a:moveTo>
                    <a:pt x="0" y="0"/>
                  </a:moveTo>
                  <a:lnTo>
                    <a:pt x="13134087" y="0"/>
                  </a:lnTo>
                  <a:lnTo>
                    <a:pt x="13134087" y="8920734"/>
                  </a:lnTo>
                  <a:lnTo>
                    <a:pt x="0" y="8920734"/>
                  </a:lnTo>
                  <a:lnTo>
                    <a:pt x="0" y="0"/>
                  </a:lnTo>
                  <a:close/>
                </a:path>
              </a:pathLst>
            </a:custGeom>
            <a:blipFill>
              <a:blip r:embed="rId4"/>
              <a:stretch>
                <a:fillRect t="-4092" r="38" b="-28344"/>
              </a:stretch>
            </a:blipFill>
          </p:spPr>
          <p:txBody>
            <a:bodyPr/>
            <a:lstStyle/>
            <a:p>
              <a:endParaRPr lang="fr-FR" sz="1200"/>
            </a:p>
          </p:txBody>
        </p:sp>
      </p:grpSp>
      <p:grpSp>
        <p:nvGrpSpPr>
          <p:cNvPr id="9" name="Group 9"/>
          <p:cNvGrpSpPr/>
          <p:nvPr/>
        </p:nvGrpSpPr>
        <p:grpSpPr>
          <a:xfrm>
            <a:off x="468657" y="6276005"/>
            <a:ext cx="950925" cy="855883"/>
            <a:chOff x="0" y="0"/>
            <a:chExt cx="1494066" cy="1344740"/>
          </a:xfrm>
        </p:grpSpPr>
        <p:sp>
          <p:nvSpPr>
            <p:cNvPr id="10" name="Freeform 10"/>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5"/>
              <a:stretch>
                <a:fillRect r="-572328" b="40927"/>
              </a:stretch>
            </a:blipFill>
          </p:spPr>
          <p:txBody>
            <a:bodyPr/>
            <a:lstStyle/>
            <a:p>
              <a:endParaRPr lang="fr-FR" sz="1200"/>
            </a:p>
          </p:txBody>
        </p:sp>
      </p:grpSp>
      <p:sp>
        <p:nvSpPr>
          <p:cNvPr id="11" name="AutoShape 11"/>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12" name="Group 12"/>
          <p:cNvGrpSpPr/>
          <p:nvPr/>
        </p:nvGrpSpPr>
        <p:grpSpPr>
          <a:xfrm>
            <a:off x="11312554" y="6314104"/>
            <a:ext cx="354623" cy="414561"/>
            <a:chOff x="0" y="0"/>
            <a:chExt cx="709246" cy="829121"/>
          </a:xfrm>
        </p:grpSpPr>
        <p:sp>
          <p:nvSpPr>
            <p:cNvPr id="13" name="Freeform 13"/>
            <p:cNvSpPr/>
            <p:nvPr/>
          </p:nvSpPr>
          <p:spPr>
            <a:xfrm>
              <a:off x="0" y="0"/>
              <a:ext cx="709246" cy="829121"/>
            </a:xfrm>
            <a:custGeom>
              <a:avLst/>
              <a:gdLst/>
              <a:ahLst/>
              <a:cxnLst/>
              <a:rect l="l" t="t" r="r" b="b"/>
              <a:pathLst>
                <a:path w="709246" h="829121">
                  <a:moveTo>
                    <a:pt x="0" y="0"/>
                  </a:moveTo>
                  <a:lnTo>
                    <a:pt x="709246" y="0"/>
                  </a:lnTo>
                  <a:lnTo>
                    <a:pt x="709246" y="829121"/>
                  </a:lnTo>
                  <a:lnTo>
                    <a:pt x="0" y="829121"/>
                  </a:lnTo>
                  <a:close/>
                </a:path>
              </a:pathLst>
            </a:custGeom>
            <a:blipFill>
              <a:blip r:embed="rId6">
                <a:alphaModFix amt="0"/>
              </a:blip>
              <a:stretch>
                <a:fillRect t="-84897" r="-673554" b="-72972"/>
              </a:stretch>
            </a:blipFill>
          </p:spPr>
          <p:txBody>
            <a:bodyPr/>
            <a:lstStyle/>
            <a:p>
              <a:endParaRPr lang="fr-FR" sz="1200"/>
            </a:p>
          </p:txBody>
        </p:sp>
        <p:sp>
          <p:nvSpPr>
            <p:cNvPr id="14" name="TextBox 14"/>
            <p:cNvSpPr txBox="1"/>
            <p:nvPr/>
          </p:nvSpPr>
          <p:spPr>
            <a:xfrm>
              <a:off x="0" y="-19050"/>
              <a:ext cx="709246" cy="8481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15</a:t>
              </a:r>
            </a:p>
          </p:txBody>
        </p:sp>
      </p:grpSp>
      <p:sp>
        <p:nvSpPr>
          <p:cNvPr id="15" name="AutoShape 15"/>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sp>
        <p:nvSpPr>
          <p:cNvPr id="16" name="Freeform 16"/>
          <p:cNvSpPr/>
          <p:nvPr/>
        </p:nvSpPr>
        <p:spPr>
          <a:xfrm>
            <a:off x="685801" y="2518742"/>
            <a:ext cx="915523" cy="2236493"/>
          </a:xfrm>
          <a:custGeom>
            <a:avLst/>
            <a:gdLst/>
            <a:ahLst/>
            <a:cxnLst/>
            <a:rect l="l" t="t" r="r" b="b"/>
            <a:pathLst>
              <a:path w="1373285" h="3354739">
                <a:moveTo>
                  <a:pt x="0" y="0"/>
                </a:moveTo>
                <a:lnTo>
                  <a:pt x="1373285" y="0"/>
                </a:lnTo>
                <a:lnTo>
                  <a:pt x="1373285" y="3354739"/>
                </a:lnTo>
                <a:lnTo>
                  <a:pt x="0" y="3354739"/>
                </a:lnTo>
                <a:lnTo>
                  <a:pt x="0" y="0"/>
                </a:lnTo>
                <a:close/>
              </a:path>
            </a:pathLst>
          </a:custGeom>
          <a:blipFill>
            <a:blip r:embed="rId7"/>
            <a:stretch>
              <a:fillRect/>
            </a:stretch>
          </a:blipFill>
        </p:spPr>
        <p:txBody>
          <a:bodyPr/>
          <a:lstStyle/>
          <a:p>
            <a:endParaRPr lang="fr-FR" sz="1200"/>
          </a:p>
        </p:txBody>
      </p:sp>
      <p:sp>
        <p:nvSpPr>
          <p:cNvPr id="17" name="TextBox 17"/>
          <p:cNvSpPr txBox="1"/>
          <p:nvPr/>
        </p:nvSpPr>
        <p:spPr>
          <a:xfrm>
            <a:off x="388620" y="201930"/>
            <a:ext cx="3396989" cy="348942"/>
          </a:xfrm>
          <a:prstGeom prst="rect">
            <a:avLst/>
          </a:prstGeom>
        </p:spPr>
        <p:txBody>
          <a:bodyPr lIns="0" tIns="0" rIns="0" bIns="0" rtlCol="0" anchor="t">
            <a:spAutoFit/>
          </a:bodyPr>
          <a:lstStyle/>
          <a:p>
            <a:pPr>
              <a:lnSpc>
                <a:spcPts val="2880"/>
              </a:lnSpc>
            </a:pPr>
            <a:r>
              <a:rPr lang="en-US" sz="2400" b="1">
                <a:solidFill>
                  <a:srgbClr val="FFFFFF"/>
                </a:solidFill>
                <a:latin typeface="Arial Bold"/>
                <a:ea typeface="Arial Bold"/>
                <a:cs typeface="Arial Bold"/>
                <a:sym typeface="Arial Bold"/>
              </a:rPr>
              <a:t>Exemple de réalisation</a:t>
            </a:r>
          </a:p>
        </p:txBody>
      </p:sp>
      <p:sp>
        <p:nvSpPr>
          <p:cNvPr id="18" name="TextBox 18"/>
          <p:cNvSpPr txBox="1"/>
          <p:nvPr/>
        </p:nvSpPr>
        <p:spPr>
          <a:xfrm>
            <a:off x="1900536" y="3879171"/>
            <a:ext cx="2707035" cy="1077218"/>
          </a:xfrm>
          <a:prstGeom prst="rect">
            <a:avLst/>
          </a:prstGeom>
        </p:spPr>
        <p:txBody>
          <a:bodyPr lIns="0" tIns="0" rIns="0" bIns="0" rtlCol="0" anchor="t">
            <a:spAutoFit/>
          </a:bodyPr>
          <a:lstStyle/>
          <a:p>
            <a:pPr marL="325771" lvl="1" indent="-162885">
              <a:lnSpc>
                <a:spcPts val="2160"/>
              </a:lnSpc>
              <a:buFont typeface="Arial"/>
              <a:buChar char="•"/>
            </a:pPr>
            <a:r>
              <a:rPr lang="en-US" dirty="0">
                <a:solidFill>
                  <a:srgbClr val="000000"/>
                </a:solidFill>
                <a:latin typeface="Arial"/>
                <a:ea typeface="Arial"/>
                <a:cs typeface="Arial"/>
                <a:sym typeface="Arial"/>
              </a:rPr>
              <a:t>3 mm au </a:t>
            </a:r>
            <a:r>
              <a:rPr lang="en-US" dirty="0" err="1">
                <a:solidFill>
                  <a:srgbClr val="000000"/>
                </a:solidFill>
                <a:latin typeface="Arial"/>
                <a:ea typeface="Arial"/>
                <a:cs typeface="Arial"/>
                <a:sym typeface="Arial"/>
              </a:rPr>
              <a:t>sommet</a:t>
            </a:r>
            <a:r>
              <a:rPr lang="en-US" dirty="0">
                <a:solidFill>
                  <a:srgbClr val="000000"/>
                </a:solidFill>
                <a:latin typeface="Arial"/>
                <a:ea typeface="Arial"/>
                <a:cs typeface="Arial"/>
                <a:sym typeface="Arial"/>
              </a:rPr>
              <a:t> </a:t>
            </a:r>
          </a:p>
          <a:p>
            <a:pPr>
              <a:lnSpc>
                <a:spcPts val="2160"/>
              </a:lnSpc>
            </a:pPr>
            <a:r>
              <a:rPr lang="en-US" dirty="0">
                <a:solidFill>
                  <a:srgbClr val="000000"/>
                </a:solidFill>
                <a:latin typeface="Arial"/>
                <a:ea typeface="Arial"/>
                <a:cs typeface="Arial"/>
                <a:sym typeface="Arial"/>
              </a:rPr>
              <a:t>     des pointes, </a:t>
            </a:r>
          </a:p>
          <a:p>
            <a:pPr>
              <a:lnSpc>
                <a:spcPts val="2000"/>
              </a:lnSpc>
            </a:pPr>
            <a:r>
              <a:rPr lang="en-US" sz="1667" dirty="0">
                <a:solidFill>
                  <a:srgbClr val="2165A8"/>
                </a:solidFill>
                <a:latin typeface="Arial"/>
                <a:ea typeface="Arial"/>
                <a:cs typeface="Arial"/>
                <a:sym typeface="Arial"/>
              </a:rPr>
              <a:t>     Avec </a:t>
            </a:r>
            <a:r>
              <a:rPr lang="en-US" sz="1667" dirty="0" err="1">
                <a:solidFill>
                  <a:srgbClr val="2165A8"/>
                </a:solidFill>
                <a:latin typeface="Arial"/>
                <a:ea typeface="Arial"/>
                <a:cs typeface="Arial"/>
                <a:sym typeface="Arial"/>
              </a:rPr>
              <a:t>effet</a:t>
            </a:r>
            <a:r>
              <a:rPr lang="en-US" sz="1667" dirty="0">
                <a:solidFill>
                  <a:srgbClr val="2165A8"/>
                </a:solidFill>
                <a:latin typeface="Arial"/>
                <a:ea typeface="Arial"/>
                <a:cs typeface="Arial"/>
                <a:sym typeface="Arial"/>
              </a:rPr>
              <a:t> de diffraction </a:t>
            </a:r>
          </a:p>
          <a:p>
            <a:pPr marL="301640" lvl="1" indent="-150820">
              <a:lnSpc>
                <a:spcPts val="2000"/>
              </a:lnSpc>
            </a:pPr>
            <a:r>
              <a:rPr lang="en-US" sz="1667" dirty="0">
                <a:solidFill>
                  <a:srgbClr val="2165A8"/>
                </a:solidFill>
                <a:latin typeface="Arial"/>
                <a:ea typeface="Arial"/>
                <a:cs typeface="Arial"/>
                <a:sym typeface="Arial"/>
              </a:rPr>
              <a:t>  </a:t>
            </a:r>
            <a:r>
              <a:rPr lang="en-US" sz="1667" dirty="0" err="1">
                <a:solidFill>
                  <a:srgbClr val="2165A8"/>
                </a:solidFill>
                <a:latin typeface="Arial"/>
                <a:ea typeface="Arial"/>
                <a:cs typeface="Arial"/>
                <a:sym typeface="Arial"/>
              </a:rPr>
              <a:t>lumineuse</a:t>
            </a:r>
            <a:endParaRPr lang="en-US" sz="1667" dirty="0">
              <a:solidFill>
                <a:srgbClr val="2165A8"/>
              </a:solidFill>
              <a:latin typeface="Arial"/>
              <a:ea typeface="Arial"/>
              <a:cs typeface="Arial"/>
              <a:sym typeface="Arial"/>
            </a:endParaRPr>
          </a:p>
        </p:txBody>
      </p:sp>
      <p:sp>
        <p:nvSpPr>
          <p:cNvPr id="19" name="AutoShape 19"/>
          <p:cNvSpPr/>
          <p:nvPr/>
        </p:nvSpPr>
        <p:spPr>
          <a:xfrm>
            <a:off x="1812100" y="2695147"/>
            <a:ext cx="6350" cy="1039087"/>
          </a:xfrm>
          <a:prstGeom prst="line">
            <a:avLst/>
          </a:prstGeom>
          <a:ln w="19050" cap="flat">
            <a:solidFill>
              <a:srgbClr val="0368B1">
                <a:alpha val="60784"/>
              </a:srgbClr>
            </a:solidFill>
            <a:prstDash val="solid"/>
            <a:headEnd type="none" w="sm" len="sm"/>
            <a:tailEnd type="none" w="sm" len="sm"/>
          </a:ln>
        </p:spPr>
        <p:txBody>
          <a:bodyPr/>
          <a:lstStyle/>
          <a:p>
            <a:endParaRPr lang="fr-FR" sz="1200"/>
          </a:p>
        </p:txBody>
      </p:sp>
      <p:sp>
        <p:nvSpPr>
          <p:cNvPr id="20" name="AutoShape 20"/>
          <p:cNvSpPr/>
          <p:nvPr/>
        </p:nvSpPr>
        <p:spPr>
          <a:xfrm>
            <a:off x="1812099" y="3978862"/>
            <a:ext cx="0" cy="695741"/>
          </a:xfrm>
          <a:prstGeom prst="line">
            <a:avLst/>
          </a:prstGeom>
          <a:ln w="19050" cap="flat">
            <a:solidFill>
              <a:srgbClr val="0368B1">
                <a:alpha val="60784"/>
              </a:srgbClr>
            </a:solidFill>
            <a:prstDash val="solid"/>
            <a:headEnd type="none" w="sm" len="sm"/>
            <a:tailEnd type="none" w="sm" len="sm"/>
          </a:ln>
        </p:spPr>
        <p:txBody>
          <a:bodyPr/>
          <a:lstStyle/>
          <a:p>
            <a:endParaRPr lang="fr-FR"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3"/>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grpSp>
        <p:nvGrpSpPr>
          <p:cNvPr id="6" name="Group 6"/>
          <p:cNvGrpSpPr/>
          <p:nvPr/>
        </p:nvGrpSpPr>
        <p:grpSpPr>
          <a:xfrm rot="-5400000">
            <a:off x="5415979" y="87909"/>
            <a:ext cx="5514264" cy="7352684"/>
            <a:chOff x="0" y="0"/>
            <a:chExt cx="11028528" cy="14705368"/>
          </a:xfrm>
        </p:grpSpPr>
        <p:sp>
          <p:nvSpPr>
            <p:cNvPr id="7" name="Freeform 7" descr="IMG_0291.HEIC"/>
            <p:cNvSpPr/>
            <p:nvPr/>
          </p:nvSpPr>
          <p:spPr>
            <a:xfrm>
              <a:off x="0" y="0"/>
              <a:ext cx="11028553" cy="14705330"/>
            </a:xfrm>
            <a:custGeom>
              <a:avLst/>
              <a:gdLst/>
              <a:ahLst/>
              <a:cxnLst/>
              <a:rect l="l" t="t" r="r" b="b"/>
              <a:pathLst>
                <a:path w="11028553" h="14705330">
                  <a:moveTo>
                    <a:pt x="0" y="0"/>
                  </a:moveTo>
                  <a:lnTo>
                    <a:pt x="11028553" y="0"/>
                  </a:lnTo>
                  <a:lnTo>
                    <a:pt x="11028553" y="14705330"/>
                  </a:lnTo>
                  <a:lnTo>
                    <a:pt x="0" y="14705330"/>
                  </a:lnTo>
                  <a:lnTo>
                    <a:pt x="0" y="0"/>
                  </a:lnTo>
                  <a:close/>
                </a:path>
              </a:pathLst>
            </a:custGeom>
            <a:blipFill>
              <a:blip r:embed="rId4"/>
              <a:stretch>
                <a:fillRect l="7441" t="381" r="-7308" b="-381"/>
              </a:stretch>
            </a:blipFill>
          </p:spPr>
          <p:txBody>
            <a:bodyPr/>
            <a:lstStyle/>
            <a:p>
              <a:endParaRPr lang="fr-FR" sz="1200"/>
            </a:p>
          </p:txBody>
        </p:sp>
      </p:grpSp>
      <p:grpSp>
        <p:nvGrpSpPr>
          <p:cNvPr id="8" name="Group 8"/>
          <p:cNvGrpSpPr/>
          <p:nvPr/>
        </p:nvGrpSpPr>
        <p:grpSpPr>
          <a:xfrm>
            <a:off x="468657" y="6276005"/>
            <a:ext cx="950925" cy="855883"/>
            <a:chOff x="0" y="0"/>
            <a:chExt cx="1494066" cy="1344740"/>
          </a:xfrm>
        </p:grpSpPr>
        <p:sp>
          <p:nvSpPr>
            <p:cNvPr id="9" name="Freeform 9"/>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5"/>
              <a:stretch>
                <a:fillRect r="-572328" b="40927"/>
              </a:stretch>
            </a:blipFill>
          </p:spPr>
          <p:txBody>
            <a:bodyPr/>
            <a:lstStyle/>
            <a:p>
              <a:endParaRPr lang="fr-FR" sz="1200"/>
            </a:p>
          </p:txBody>
        </p:sp>
      </p:grpSp>
      <p:sp>
        <p:nvSpPr>
          <p:cNvPr id="10" name="AutoShape 10"/>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11" name="Group 11"/>
          <p:cNvGrpSpPr/>
          <p:nvPr/>
        </p:nvGrpSpPr>
        <p:grpSpPr>
          <a:xfrm>
            <a:off x="11312554" y="6314104"/>
            <a:ext cx="354623" cy="414561"/>
            <a:chOff x="0" y="0"/>
            <a:chExt cx="709246" cy="829121"/>
          </a:xfrm>
        </p:grpSpPr>
        <p:sp>
          <p:nvSpPr>
            <p:cNvPr id="12" name="Freeform 12"/>
            <p:cNvSpPr/>
            <p:nvPr/>
          </p:nvSpPr>
          <p:spPr>
            <a:xfrm>
              <a:off x="0" y="0"/>
              <a:ext cx="709246" cy="829121"/>
            </a:xfrm>
            <a:custGeom>
              <a:avLst/>
              <a:gdLst/>
              <a:ahLst/>
              <a:cxnLst/>
              <a:rect l="l" t="t" r="r" b="b"/>
              <a:pathLst>
                <a:path w="709246" h="829121">
                  <a:moveTo>
                    <a:pt x="0" y="0"/>
                  </a:moveTo>
                  <a:lnTo>
                    <a:pt x="709246" y="0"/>
                  </a:lnTo>
                  <a:lnTo>
                    <a:pt x="709246" y="829121"/>
                  </a:lnTo>
                  <a:lnTo>
                    <a:pt x="0" y="829121"/>
                  </a:lnTo>
                  <a:close/>
                </a:path>
              </a:pathLst>
            </a:custGeom>
            <a:blipFill>
              <a:blip r:embed="rId6">
                <a:alphaModFix amt="0"/>
              </a:blip>
              <a:stretch>
                <a:fillRect t="-84897" r="-673554" b="-72972"/>
              </a:stretch>
            </a:blipFill>
          </p:spPr>
          <p:txBody>
            <a:bodyPr/>
            <a:lstStyle/>
            <a:p>
              <a:endParaRPr lang="fr-FR" sz="1200"/>
            </a:p>
          </p:txBody>
        </p:sp>
        <p:sp>
          <p:nvSpPr>
            <p:cNvPr id="13" name="TextBox 13"/>
            <p:cNvSpPr txBox="1"/>
            <p:nvPr/>
          </p:nvSpPr>
          <p:spPr>
            <a:xfrm>
              <a:off x="0" y="-19050"/>
              <a:ext cx="709246" cy="8481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16</a:t>
              </a:r>
            </a:p>
          </p:txBody>
        </p:sp>
      </p:grpSp>
      <p:sp>
        <p:nvSpPr>
          <p:cNvPr id="14" name="AutoShape 14"/>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sp>
        <p:nvSpPr>
          <p:cNvPr id="15" name="Freeform 15"/>
          <p:cNvSpPr/>
          <p:nvPr/>
        </p:nvSpPr>
        <p:spPr>
          <a:xfrm>
            <a:off x="545185" y="2699424"/>
            <a:ext cx="797869" cy="2250706"/>
          </a:xfrm>
          <a:custGeom>
            <a:avLst/>
            <a:gdLst/>
            <a:ahLst/>
            <a:cxnLst/>
            <a:rect l="l" t="t" r="r" b="b"/>
            <a:pathLst>
              <a:path w="1196804" h="3376059">
                <a:moveTo>
                  <a:pt x="0" y="0"/>
                </a:moveTo>
                <a:lnTo>
                  <a:pt x="1196804" y="0"/>
                </a:lnTo>
                <a:lnTo>
                  <a:pt x="1196804" y="3376059"/>
                </a:lnTo>
                <a:lnTo>
                  <a:pt x="0" y="3376059"/>
                </a:lnTo>
                <a:lnTo>
                  <a:pt x="0" y="0"/>
                </a:lnTo>
                <a:close/>
              </a:path>
            </a:pathLst>
          </a:custGeom>
          <a:blipFill>
            <a:blip r:embed="rId7"/>
            <a:stretch>
              <a:fillRect/>
            </a:stretch>
          </a:blipFill>
        </p:spPr>
        <p:txBody>
          <a:bodyPr/>
          <a:lstStyle/>
          <a:p>
            <a:endParaRPr lang="fr-FR" sz="1200"/>
          </a:p>
        </p:txBody>
      </p:sp>
      <p:sp>
        <p:nvSpPr>
          <p:cNvPr id="16" name="TextBox 16"/>
          <p:cNvSpPr txBox="1"/>
          <p:nvPr/>
        </p:nvSpPr>
        <p:spPr>
          <a:xfrm>
            <a:off x="388620" y="201930"/>
            <a:ext cx="3396989" cy="348942"/>
          </a:xfrm>
          <a:prstGeom prst="rect">
            <a:avLst/>
          </a:prstGeom>
        </p:spPr>
        <p:txBody>
          <a:bodyPr lIns="0" tIns="0" rIns="0" bIns="0" rtlCol="0" anchor="t">
            <a:spAutoFit/>
          </a:bodyPr>
          <a:lstStyle/>
          <a:p>
            <a:pPr>
              <a:lnSpc>
                <a:spcPts val="2880"/>
              </a:lnSpc>
            </a:pPr>
            <a:r>
              <a:rPr lang="en-US" sz="2400" b="1">
                <a:solidFill>
                  <a:srgbClr val="FFFFFF"/>
                </a:solidFill>
                <a:latin typeface="Arial Bold"/>
                <a:ea typeface="Arial Bold"/>
                <a:cs typeface="Arial Bold"/>
                <a:sym typeface="Arial Bold"/>
              </a:rPr>
              <a:t>Exemple de réalisation</a:t>
            </a:r>
          </a:p>
        </p:txBody>
      </p:sp>
      <p:sp>
        <p:nvSpPr>
          <p:cNvPr id="17" name="TextBox 17"/>
          <p:cNvSpPr txBox="1"/>
          <p:nvPr/>
        </p:nvSpPr>
        <p:spPr>
          <a:xfrm>
            <a:off x="1625113" y="2870200"/>
            <a:ext cx="2160497" cy="546303"/>
          </a:xfrm>
          <a:prstGeom prst="rect">
            <a:avLst/>
          </a:prstGeom>
        </p:spPr>
        <p:txBody>
          <a:bodyPr lIns="0" tIns="0" rIns="0" bIns="0" rtlCol="0" anchor="t">
            <a:spAutoFit/>
          </a:bodyPr>
          <a:lstStyle/>
          <a:p>
            <a:pPr marL="325771" lvl="1" indent="-162885">
              <a:lnSpc>
                <a:spcPts val="2160"/>
              </a:lnSpc>
              <a:buFont typeface="Arial"/>
              <a:buChar char="•"/>
            </a:pPr>
            <a:r>
              <a:rPr lang="en-US">
                <a:solidFill>
                  <a:srgbClr val="000000"/>
                </a:solidFill>
                <a:latin typeface="Arial"/>
                <a:ea typeface="Arial"/>
                <a:cs typeface="Arial"/>
                <a:sym typeface="Arial"/>
              </a:rPr>
              <a:t>Impression sur </a:t>
            </a:r>
            <a:r>
              <a:rPr lang="en-US" b="1">
                <a:solidFill>
                  <a:srgbClr val="2165A8"/>
                </a:solidFill>
                <a:latin typeface="Arial Bold"/>
                <a:ea typeface="Arial Bold"/>
                <a:cs typeface="Arial Bold"/>
                <a:sym typeface="Arial Bold"/>
              </a:rPr>
              <a:t>PVC réticulé </a:t>
            </a:r>
          </a:p>
        </p:txBody>
      </p:sp>
      <p:sp>
        <p:nvSpPr>
          <p:cNvPr id="18" name="TextBox 18"/>
          <p:cNvSpPr txBox="1"/>
          <p:nvPr/>
        </p:nvSpPr>
        <p:spPr>
          <a:xfrm>
            <a:off x="1606930" y="4269720"/>
            <a:ext cx="2517116" cy="546303"/>
          </a:xfrm>
          <a:prstGeom prst="rect">
            <a:avLst/>
          </a:prstGeom>
        </p:spPr>
        <p:txBody>
          <a:bodyPr lIns="0" tIns="0" rIns="0" bIns="0" rtlCol="0" anchor="t">
            <a:spAutoFit/>
          </a:bodyPr>
          <a:lstStyle/>
          <a:p>
            <a:pPr marL="325771" lvl="1" indent="-162885">
              <a:lnSpc>
                <a:spcPts val="2160"/>
              </a:lnSpc>
              <a:buFont typeface="Arial"/>
              <a:buChar char="•"/>
            </a:pPr>
            <a:r>
              <a:rPr lang="en-US" b="1">
                <a:solidFill>
                  <a:srgbClr val="0368B1"/>
                </a:solidFill>
                <a:latin typeface="Arial Bold"/>
                <a:ea typeface="Arial Bold"/>
                <a:cs typeface="Arial Bold"/>
                <a:sym typeface="Arial Bold"/>
              </a:rPr>
              <a:t>Bonne tenue </a:t>
            </a:r>
          </a:p>
          <a:p>
            <a:pPr>
              <a:lnSpc>
                <a:spcPts val="2160"/>
              </a:lnSpc>
            </a:pPr>
            <a:r>
              <a:rPr lang="en-US">
                <a:solidFill>
                  <a:srgbClr val="000000"/>
                </a:solidFill>
                <a:latin typeface="Arial"/>
                <a:ea typeface="Arial"/>
                <a:cs typeface="Arial"/>
                <a:sym typeface="Arial"/>
              </a:rPr>
              <a:t>     en service</a:t>
            </a:r>
          </a:p>
        </p:txBody>
      </p:sp>
      <p:sp>
        <p:nvSpPr>
          <p:cNvPr id="19" name="AutoShape 19"/>
          <p:cNvSpPr/>
          <p:nvPr/>
        </p:nvSpPr>
        <p:spPr>
          <a:xfrm>
            <a:off x="1473580" y="2699423"/>
            <a:ext cx="6350" cy="1039087"/>
          </a:xfrm>
          <a:prstGeom prst="line">
            <a:avLst/>
          </a:prstGeom>
          <a:ln w="19050" cap="flat">
            <a:solidFill>
              <a:srgbClr val="0368B1">
                <a:alpha val="60784"/>
              </a:srgbClr>
            </a:solidFill>
            <a:prstDash val="solid"/>
            <a:headEnd type="none" w="sm" len="sm"/>
            <a:tailEnd type="none" w="sm" len="sm"/>
          </a:ln>
        </p:spPr>
        <p:txBody>
          <a:bodyPr/>
          <a:lstStyle/>
          <a:p>
            <a:endParaRPr lang="fr-FR" sz="1200"/>
          </a:p>
        </p:txBody>
      </p:sp>
      <p:sp>
        <p:nvSpPr>
          <p:cNvPr id="20" name="AutoShape 20"/>
          <p:cNvSpPr/>
          <p:nvPr/>
        </p:nvSpPr>
        <p:spPr>
          <a:xfrm>
            <a:off x="1473580" y="4132779"/>
            <a:ext cx="0" cy="695741"/>
          </a:xfrm>
          <a:prstGeom prst="line">
            <a:avLst/>
          </a:prstGeom>
          <a:ln w="19050" cap="flat">
            <a:solidFill>
              <a:srgbClr val="0368B1">
                <a:alpha val="60784"/>
              </a:srgbClr>
            </a:solidFill>
            <a:prstDash val="solid"/>
            <a:headEnd type="none" w="sm" len="sm"/>
            <a:tailEnd type="none" w="sm" len="sm"/>
          </a:ln>
        </p:spPr>
        <p:txBody>
          <a:bodyPr/>
          <a:lstStyle/>
          <a:p>
            <a:endParaRPr lang="fr-FR"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3"/>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sp>
        <p:nvSpPr>
          <p:cNvPr id="6" name="TextBox 6"/>
          <p:cNvSpPr txBox="1"/>
          <p:nvPr/>
        </p:nvSpPr>
        <p:spPr>
          <a:xfrm>
            <a:off x="388620" y="201930"/>
            <a:ext cx="3396989" cy="348942"/>
          </a:xfrm>
          <a:prstGeom prst="rect">
            <a:avLst/>
          </a:prstGeom>
        </p:spPr>
        <p:txBody>
          <a:bodyPr lIns="0" tIns="0" rIns="0" bIns="0" rtlCol="0" anchor="t">
            <a:spAutoFit/>
          </a:bodyPr>
          <a:lstStyle/>
          <a:p>
            <a:pPr>
              <a:lnSpc>
                <a:spcPts val="2880"/>
              </a:lnSpc>
            </a:pPr>
            <a:r>
              <a:rPr lang="en-US" sz="2400" b="1">
                <a:solidFill>
                  <a:srgbClr val="FFFFFF"/>
                </a:solidFill>
                <a:latin typeface="Arial Bold"/>
                <a:ea typeface="Arial Bold"/>
                <a:cs typeface="Arial Bold"/>
                <a:sym typeface="Arial Bold"/>
              </a:rPr>
              <a:t>Exemple de réalisation</a:t>
            </a:r>
          </a:p>
        </p:txBody>
      </p:sp>
      <p:sp>
        <p:nvSpPr>
          <p:cNvPr id="7" name="TextBox 7"/>
          <p:cNvSpPr txBox="1"/>
          <p:nvPr/>
        </p:nvSpPr>
        <p:spPr>
          <a:xfrm>
            <a:off x="1693941" y="2946495"/>
            <a:ext cx="2232655" cy="828432"/>
          </a:xfrm>
          <a:prstGeom prst="rect">
            <a:avLst/>
          </a:prstGeom>
        </p:spPr>
        <p:txBody>
          <a:bodyPr lIns="0" tIns="0" rIns="0" bIns="0" rtlCol="0" anchor="t">
            <a:spAutoFit/>
          </a:bodyPr>
          <a:lstStyle/>
          <a:p>
            <a:pPr marL="325771" lvl="1" indent="-162885">
              <a:lnSpc>
                <a:spcPts val="2160"/>
              </a:lnSpc>
              <a:buFont typeface="Arial"/>
              <a:buChar char="•"/>
            </a:pPr>
            <a:r>
              <a:rPr lang="en-US">
                <a:solidFill>
                  <a:srgbClr val="000000"/>
                </a:solidFill>
                <a:latin typeface="Arial"/>
                <a:ea typeface="Arial"/>
                <a:cs typeface="Arial"/>
                <a:sym typeface="Arial"/>
              </a:rPr>
              <a:t>Impression sur </a:t>
            </a:r>
            <a:r>
              <a:rPr lang="en-US" b="1">
                <a:solidFill>
                  <a:srgbClr val="0368B1"/>
                </a:solidFill>
                <a:latin typeface="Arial Bold"/>
                <a:ea typeface="Arial Bold"/>
                <a:cs typeface="Arial Bold"/>
                <a:sym typeface="Arial Bold"/>
              </a:rPr>
              <a:t>gaine thermo rétractable </a:t>
            </a:r>
          </a:p>
        </p:txBody>
      </p:sp>
      <p:sp>
        <p:nvSpPr>
          <p:cNvPr id="8" name="TextBox 8"/>
          <p:cNvSpPr txBox="1"/>
          <p:nvPr/>
        </p:nvSpPr>
        <p:spPr>
          <a:xfrm>
            <a:off x="1693941" y="4120079"/>
            <a:ext cx="2091669" cy="546303"/>
          </a:xfrm>
          <a:prstGeom prst="rect">
            <a:avLst/>
          </a:prstGeom>
        </p:spPr>
        <p:txBody>
          <a:bodyPr lIns="0" tIns="0" rIns="0" bIns="0" rtlCol="0" anchor="t">
            <a:spAutoFit/>
          </a:bodyPr>
          <a:lstStyle/>
          <a:p>
            <a:pPr marL="325771" lvl="1" indent="-162885">
              <a:lnSpc>
                <a:spcPts val="2160"/>
              </a:lnSpc>
              <a:buFont typeface="Arial"/>
              <a:buChar char="•"/>
            </a:pPr>
            <a:r>
              <a:rPr lang="en-US" b="1">
                <a:solidFill>
                  <a:srgbClr val="0368B1"/>
                </a:solidFill>
                <a:latin typeface="Arial Bold"/>
                <a:ea typeface="Arial Bold"/>
                <a:cs typeface="Arial Bold"/>
                <a:sym typeface="Arial Bold"/>
              </a:rPr>
              <a:t>Bonne tenue</a:t>
            </a:r>
            <a:r>
              <a:rPr lang="en-US">
                <a:solidFill>
                  <a:srgbClr val="000000"/>
                </a:solidFill>
                <a:latin typeface="Arial"/>
                <a:ea typeface="Arial"/>
                <a:cs typeface="Arial"/>
                <a:sym typeface="Arial"/>
              </a:rPr>
              <a:t> dans le temps</a:t>
            </a:r>
          </a:p>
        </p:txBody>
      </p:sp>
      <p:grpSp>
        <p:nvGrpSpPr>
          <p:cNvPr id="9" name="Group 9"/>
          <p:cNvGrpSpPr/>
          <p:nvPr/>
        </p:nvGrpSpPr>
        <p:grpSpPr>
          <a:xfrm rot="-10800000">
            <a:off x="4275846" y="1543552"/>
            <a:ext cx="7658945" cy="4190562"/>
            <a:chOff x="0" y="0"/>
            <a:chExt cx="15317889" cy="8381124"/>
          </a:xfrm>
        </p:grpSpPr>
        <p:sp>
          <p:nvSpPr>
            <p:cNvPr id="10" name="Freeform 10" descr="Une image contenant texte, cylindre, art  Le contenu généré par l’IA peut être incorrect."/>
            <p:cNvSpPr/>
            <p:nvPr/>
          </p:nvSpPr>
          <p:spPr>
            <a:xfrm>
              <a:off x="0" y="0"/>
              <a:ext cx="15317851" cy="8381111"/>
            </a:xfrm>
            <a:custGeom>
              <a:avLst/>
              <a:gdLst/>
              <a:ahLst/>
              <a:cxnLst/>
              <a:rect l="l" t="t" r="r" b="b"/>
              <a:pathLst>
                <a:path w="15317851" h="8381111">
                  <a:moveTo>
                    <a:pt x="0" y="0"/>
                  </a:moveTo>
                  <a:lnTo>
                    <a:pt x="15317851" y="0"/>
                  </a:lnTo>
                  <a:lnTo>
                    <a:pt x="15317851" y="8381111"/>
                  </a:lnTo>
                  <a:lnTo>
                    <a:pt x="0" y="8381111"/>
                  </a:lnTo>
                  <a:lnTo>
                    <a:pt x="0" y="0"/>
                  </a:lnTo>
                  <a:close/>
                </a:path>
              </a:pathLst>
            </a:custGeom>
            <a:blipFill>
              <a:blip r:embed="rId4"/>
              <a:stretch>
                <a:fillRect l="-4055" r="-4442" b="-41"/>
              </a:stretch>
            </a:blipFill>
          </p:spPr>
          <p:txBody>
            <a:bodyPr/>
            <a:lstStyle/>
            <a:p>
              <a:endParaRPr lang="fr-FR" sz="1200"/>
            </a:p>
          </p:txBody>
        </p:sp>
      </p:grpSp>
      <p:grpSp>
        <p:nvGrpSpPr>
          <p:cNvPr id="11" name="Group 11"/>
          <p:cNvGrpSpPr/>
          <p:nvPr/>
        </p:nvGrpSpPr>
        <p:grpSpPr>
          <a:xfrm>
            <a:off x="468657" y="6276005"/>
            <a:ext cx="950925" cy="855883"/>
            <a:chOff x="0" y="0"/>
            <a:chExt cx="1494066" cy="1344740"/>
          </a:xfrm>
        </p:grpSpPr>
        <p:sp>
          <p:nvSpPr>
            <p:cNvPr id="12" name="Freeform 12"/>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5"/>
              <a:stretch>
                <a:fillRect r="-572328" b="40927"/>
              </a:stretch>
            </a:blipFill>
          </p:spPr>
          <p:txBody>
            <a:bodyPr/>
            <a:lstStyle/>
            <a:p>
              <a:endParaRPr lang="fr-FR" sz="1200"/>
            </a:p>
          </p:txBody>
        </p:sp>
      </p:grpSp>
      <p:sp>
        <p:nvSpPr>
          <p:cNvPr id="13" name="AutoShape 13"/>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14" name="Group 14"/>
          <p:cNvGrpSpPr/>
          <p:nvPr/>
        </p:nvGrpSpPr>
        <p:grpSpPr>
          <a:xfrm>
            <a:off x="11312554" y="6314104"/>
            <a:ext cx="354623" cy="414561"/>
            <a:chOff x="0" y="0"/>
            <a:chExt cx="709246" cy="829121"/>
          </a:xfrm>
        </p:grpSpPr>
        <p:sp>
          <p:nvSpPr>
            <p:cNvPr id="15" name="Freeform 15"/>
            <p:cNvSpPr/>
            <p:nvPr/>
          </p:nvSpPr>
          <p:spPr>
            <a:xfrm>
              <a:off x="0" y="0"/>
              <a:ext cx="709246" cy="829121"/>
            </a:xfrm>
            <a:custGeom>
              <a:avLst/>
              <a:gdLst/>
              <a:ahLst/>
              <a:cxnLst/>
              <a:rect l="l" t="t" r="r" b="b"/>
              <a:pathLst>
                <a:path w="709246" h="829121">
                  <a:moveTo>
                    <a:pt x="0" y="0"/>
                  </a:moveTo>
                  <a:lnTo>
                    <a:pt x="709246" y="0"/>
                  </a:lnTo>
                  <a:lnTo>
                    <a:pt x="709246" y="829121"/>
                  </a:lnTo>
                  <a:lnTo>
                    <a:pt x="0" y="829121"/>
                  </a:lnTo>
                  <a:close/>
                </a:path>
              </a:pathLst>
            </a:custGeom>
            <a:blipFill>
              <a:blip r:embed="rId6">
                <a:alphaModFix amt="0"/>
              </a:blip>
              <a:stretch>
                <a:fillRect t="-84897" r="-673554" b="-72972"/>
              </a:stretch>
            </a:blipFill>
          </p:spPr>
          <p:txBody>
            <a:bodyPr/>
            <a:lstStyle/>
            <a:p>
              <a:endParaRPr lang="fr-FR" sz="1200"/>
            </a:p>
          </p:txBody>
        </p:sp>
        <p:sp>
          <p:nvSpPr>
            <p:cNvPr id="16" name="TextBox 16"/>
            <p:cNvSpPr txBox="1"/>
            <p:nvPr/>
          </p:nvSpPr>
          <p:spPr>
            <a:xfrm>
              <a:off x="0" y="-19050"/>
              <a:ext cx="709246" cy="8481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17</a:t>
              </a:r>
            </a:p>
          </p:txBody>
        </p:sp>
      </p:grpSp>
      <p:sp>
        <p:nvSpPr>
          <p:cNvPr id="17" name="AutoShape 17"/>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sp>
        <p:nvSpPr>
          <p:cNvPr id="18" name="Freeform 18"/>
          <p:cNvSpPr/>
          <p:nvPr/>
        </p:nvSpPr>
        <p:spPr>
          <a:xfrm>
            <a:off x="545185" y="2699424"/>
            <a:ext cx="797869" cy="2250706"/>
          </a:xfrm>
          <a:custGeom>
            <a:avLst/>
            <a:gdLst/>
            <a:ahLst/>
            <a:cxnLst/>
            <a:rect l="l" t="t" r="r" b="b"/>
            <a:pathLst>
              <a:path w="1196804" h="3376059">
                <a:moveTo>
                  <a:pt x="0" y="0"/>
                </a:moveTo>
                <a:lnTo>
                  <a:pt x="1196804" y="0"/>
                </a:lnTo>
                <a:lnTo>
                  <a:pt x="1196804" y="3376059"/>
                </a:lnTo>
                <a:lnTo>
                  <a:pt x="0" y="3376059"/>
                </a:lnTo>
                <a:lnTo>
                  <a:pt x="0" y="0"/>
                </a:lnTo>
                <a:close/>
              </a:path>
            </a:pathLst>
          </a:custGeom>
          <a:blipFill>
            <a:blip r:embed="rId7"/>
            <a:stretch>
              <a:fillRect/>
            </a:stretch>
          </a:blipFill>
        </p:spPr>
        <p:txBody>
          <a:bodyPr/>
          <a:lstStyle/>
          <a:p>
            <a:endParaRPr lang="fr-FR" sz="1200"/>
          </a:p>
        </p:txBody>
      </p:sp>
      <p:sp>
        <p:nvSpPr>
          <p:cNvPr id="19" name="AutoShape 19"/>
          <p:cNvSpPr/>
          <p:nvPr/>
        </p:nvSpPr>
        <p:spPr>
          <a:xfrm>
            <a:off x="1473580" y="2699423"/>
            <a:ext cx="6350" cy="1039087"/>
          </a:xfrm>
          <a:prstGeom prst="line">
            <a:avLst/>
          </a:prstGeom>
          <a:ln w="19050" cap="flat">
            <a:solidFill>
              <a:srgbClr val="0368B1">
                <a:alpha val="60784"/>
              </a:srgbClr>
            </a:solidFill>
            <a:prstDash val="solid"/>
            <a:headEnd type="none" w="sm" len="sm"/>
            <a:tailEnd type="none" w="sm" len="sm"/>
          </a:ln>
        </p:spPr>
        <p:txBody>
          <a:bodyPr/>
          <a:lstStyle/>
          <a:p>
            <a:endParaRPr lang="fr-FR" sz="1200"/>
          </a:p>
        </p:txBody>
      </p:sp>
      <p:sp>
        <p:nvSpPr>
          <p:cNvPr id="20" name="AutoShape 20"/>
          <p:cNvSpPr/>
          <p:nvPr/>
        </p:nvSpPr>
        <p:spPr>
          <a:xfrm>
            <a:off x="1473580" y="4132779"/>
            <a:ext cx="0" cy="695741"/>
          </a:xfrm>
          <a:prstGeom prst="line">
            <a:avLst/>
          </a:prstGeom>
          <a:ln w="19050" cap="flat">
            <a:solidFill>
              <a:srgbClr val="0368B1">
                <a:alpha val="60784"/>
              </a:srgbClr>
            </a:solidFill>
            <a:prstDash val="solid"/>
            <a:headEnd type="none" w="sm" len="sm"/>
            <a:tailEnd type="none" w="sm" len="sm"/>
          </a:ln>
        </p:spPr>
        <p:txBody>
          <a:bodyPr/>
          <a:lstStyle/>
          <a:p>
            <a:endParaRPr lang="fr-FR"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3"/>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sp>
        <p:nvSpPr>
          <p:cNvPr id="6" name="TextBox 6"/>
          <p:cNvSpPr txBox="1"/>
          <p:nvPr/>
        </p:nvSpPr>
        <p:spPr>
          <a:xfrm>
            <a:off x="388620" y="201930"/>
            <a:ext cx="3396989" cy="348942"/>
          </a:xfrm>
          <a:prstGeom prst="rect">
            <a:avLst/>
          </a:prstGeom>
        </p:spPr>
        <p:txBody>
          <a:bodyPr lIns="0" tIns="0" rIns="0" bIns="0" rtlCol="0" anchor="t">
            <a:spAutoFit/>
          </a:bodyPr>
          <a:lstStyle/>
          <a:p>
            <a:pPr>
              <a:lnSpc>
                <a:spcPts val="2880"/>
              </a:lnSpc>
            </a:pPr>
            <a:r>
              <a:rPr lang="en-US" sz="2400" b="1">
                <a:solidFill>
                  <a:srgbClr val="FFFFFF"/>
                </a:solidFill>
                <a:latin typeface="Arial Bold"/>
                <a:ea typeface="Arial Bold"/>
                <a:cs typeface="Arial Bold"/>
                <a:sym typeface="Arial Bold"/>
              </a:rPr>
              <a:t>Exemple de réalisation</a:t>
            </a:r>
          </a:p>
        </p:txBody>
      </p:sp>
      <p:sp>
        <p:nvSpPr>
          <p:cNvPr id="7" name="TextBox 7"/>
          <p:cNvSpPr txBox="1"/>
          <p:nvPr/>
        </p:nvSpPr>
        <p:spPr>
          <a:xfrm>
            <a:off x="369304" y="3018422"/>
            <a:ext cx="4917910" cy="546303"/>
          </a:xfrm>
          <a:prstGeom prst="rect">
            <a:avLst/>
          </a:prstGeom>
        </p:spPr>
        <p:txBody>
          <a:bodyPr lIns="0" tIns="0" rIns="0" bIns="0" rtlCol="0" anchor="t">
            <a:spAutoFit/>
          </a:bodyPr>
          <a:lstStyle/>
          <a:p>
            <a:pPr marL="325771" lvl="1" indent="-162885">
              <a:lnSpc>
                <a:spcPts val="2160"/>
              </a:lnSpc>
              <a:buFont typeface="Arial"/>
              <a:buChar char="•"/>
            </a:pPr>
            <a:r>
              <a:rPr lang="en-US">
                <a:solidFill>
                  <a:srgbClr val="000000"/>
                </a:solidFill>
                <a:latin typeface="Arial"/>
                <a:ea typeface="Arial"/>
                <a:cs typeface="Arial"/>
                <a:sym typeface="Arial"/>
              </a:rPr>
              <a:t>Impression </a:t>
            </a:r>
            <a:r>
              <a:rPr lang="en-US" b="1">
                <a:solidFill>
                  <a:srgbClr val="0368B1"/>
                </a:solidFill>
                <a:latin typeface="Arial Bold"/>
                <a:ea typeface="Arial Bold"/>
                <a:cs typeface="Arial Bold"/>
                <a:sym typeface="Arial Bold"/>
              </a:rPr>
              <a:t>microcircuit argent</a:t>
            </a:r>
            <a:r>
              <a:rPr lang="en-US" b="1">
                <a:solidFill>
                  <a:srgbClr val="000000"/>
                </a:solidFill>
                <a:latin typeface="Arial Bold"/>
                <a:ea typeface="Arial Bold"/>
                <a:cs typeface="Arial Bold"/>
                <a:sym typeface="Arial Bold"/>
              </a:rPr>
              <a:t> </a:t>
            </a:r>
            <a:r>
              <a:rPr lang="en-US">
                <a:solidFill>
                  <a:srgbClr val="000000"/>
                </a:solidFill>
                <a:latin typeface="Arial"/>
                <a:ea typeface="Arial"/>
                <a:cs typeface="Arial"/>
                <a:sym typeface="Arial"/>
              </a:rPr>
              <a:t>sur </a:t>
            </a:r>
            <a:r>
              <a:rPr lang="en-US" b="1">
                <a:solidFill>
                  <a:srgbClr val="000000"/>
                </a:solidFill>
                <a:latin typeface="Arial Bold"/>
                <a:ea typeface="Arial Bold"/>
                <a:cs typeface="Arial Bold"/>
                <a:sym typeface="Arial Bold"/>
              </a:rPr>
              <a:t>polypropylène</a:t>
            </a:r>
            <a:r>
              <a:rPr lang="en-US">
                <a:solidFill>
                  <a:srgbClr val="000000"/>
                </a:solidFill>
                <a:latin typeface="Arial"/>
                <a:ea typeface="Arial"/>
                <a:cs typeface="Arial"/>
                <a:sym typeface="Arial"/>
              </a:rPr>
              <a:t> </a:t>
            </a:r>
          </a:p>
        </p:txBody>
      </p:sp>
      <p:sp>
        <p:nvSpPr>
          <p:cNvPr id="8" name="TextBox 8"/>
          <p:cNvSpPr txBox="1"/>
          <p:nvPr/>
        </p:nvSpPr>
        <p:spPr>
          <a:xfrm>
            <a:off x="369303" y="4117668"/>
            <a:ext cx="4104375" cy="546303"/>
          </a:xfrm>
          <a:prstGeom prst="rect">
            <a:avLst/>
          </a:prstGeom>
        </p:spPr>
        <p:txBody>
          <a:bodyPr lIns="0" tIns="0" rIns="0" bIns="0" rtlCol="0" anchor="t">
            <a:spAutoFit/>
          </a:bodyPr>
          <a:lstStyle/>
          <a:p>
            <a:pPr marL="325771" lvl="1" indent="-162885">
              <a:lnSpc>
                <a:spcPts val="2160"/>
              </a:lnSpc>
              <a:buFont typeface="Arial"/>
              <a:buChar char="•"/>
            </a:pPr>
            <a:r>
              <a:rPr lang="en-US">
                <a:solidFill>
                  <a:srgbClr val="000000"/>
                </a:solidFill>
                <a:latin typeface="Arial"/>
                <a:ea typeface="Arial"/>
                <a:cs typeface="Arial"/>
                <a:sym typeface="Arial"/>
              </a:rPr>
              <a:t>Peut être fait avec d’autres encres conductrices</a:t>
            </a:r>
          </a:p>
        </p:txBody>
      </p:sp>
      <p:grpSp>
        <p:nvGrpSpPr>
          <p:cNvPr id="9" name="Group 9"/>
          <p:cNvGrpSpPr/>
          <p:nvPr/>
        </p:nvGrpSpPr>
        <p:grpSpPr>
          <a:xfrm rot="-5400000">
            <a:off x="5882006" y="862057"/>
            <a:ext cx="5189957" cy="5430331"/>
            <a:chOff x="0" y="0"/>
            <a:chExt cx="10856404" cy="11359223"/>
          </a:xfrm>
        </p:grpSpPr>
        <p:sp>
          <p:nvSpPr>
            <p:cNvPr id="10" name="Freeform 10" descr="Une image contenant fournitures de bureau, stylos et plumes, texte, Dessin d’enfant  Description générée automatiquement"/>
            <p:cNvSpPr/>
            <p:nvPr/>
          </p:nvSpPr>
          <p:spPr>
            <a:xfrm>
              <a:off x="0" y="0"/>
              <a:ext cx="10856468" cy="11359261"/>
            </a:xfrm>
            <a:custGeom>
              <a:avLst/>
              <a:gdLst/>
              <a:ahLst/>
              <a:cxnLst/>
              <a:rect l="l" t="t" r="r" b="b"/>
              <a:pathLst>
                <a:path w="10856468" h="11359261">
                  <a:moveTo>
                    <a:pt x="0" y="0"/>
                  </a:moveTo>
                  <a:lnTo>
                    <a:pt x="10856468" y="0"/>
                  </a:lnTo>
                  <a:lnTo>
                    <a:pt x="10856468" y="11359261"/>
                  </a:lnTo>
                  <a:lnTo>
                    <a:pt x="0" y="11359261"/>
                  </a:lnTo>
                  <a:lnTo>
                    <a:pt x="0" y="0"/>
                  </a:lnTo>
                  <a:close/>
                </a:path>
              </a:pathLst>
            </a:custGeom>
            <a:blipFill>
              <a:blip r:embed="rId4"/>
              <a:stretch>
                <a:fillRect l="-74952" t="-32338" r="-80213" b="-50767"/>
              </a:stretch>
            </a:blipFill>
          </p:spPr>
          <p:txBody>
            <a:bodyPr/>
            <a:lstStyle/>
            <a:p>
              <a:endParaRPr lang="fr-FR" sz="1200"/>
            </a:p>
          </p:txBody>
        </p:sp>
      </p:grpSp>
      <p:sp>
        <p:nvSpPr>
          <p:cNvPr id="11" name="TextBox 11"/>
          <p:cNvSpPr txBox="1"/>
          <p:nvPr/>
        </p:nvSpPr>
        <p:spPr>
          <a:xfrm>
            <a:off x="388620" y="1946481"/>
            <a:ext cx="4455377" cy="410369"/>
          </a:xfrm>
          <a:prstGeom prst="rect">
            <a:avLst/>
          </a:prstGeom>
        </p:spPr>
        <p:txBody>
          <a:bodyPr lIns="0" tIns="0" rIns="0" bIns="0" rtlCol="0" anchor="t">
            <a:spAutoFit/>
          </a:bodyPr>
          <a:lstStyle/>
          <a:p>
            <a:pPr>
              <a:lnSpc>
                <a:spcPts val="3208"/>
              </a:lnSpc>
            </a:pPr>
            <a:r>
              <a:rPr lang="en-US" sz="2673" b="1">
                <a:solidFill>
                  <a:srgbClr val="0368B1"/>
                </a:solidFill>
                <a:latin typeface="Arial Bold"/>
                <a:ea typeface="Arial Bold"/>
                <a:cs typeface="Arial Bold"/>
                <a:sym typeface="Arial Bold"/>
              </a:rPr>
              <a:t>Encres fonctionnelles :</a:t>
            </a:r>
          </a:p>
        </p:txBody>
      </p:sp>
      <p:grpSp>
        <p:nvGrpSpPr>
          <p:cNvPr id="12" name="Group 12"/>
          <p:cNvGrpSpPr/>
          <p:nvPr/>
        </p:nvGrpSpPr>
        <p:grpSpPr>
          <a:xfrm>
            <a:off x="468657" y="6276005"/>
            <a:ext cx="950925" cy="855883"/>
            <a:chOff x="0" y="0"/>
            <a:chExt cx="1494066" cy="1344740"/>
          </a:xfrm>
        </p:grpSpPr>
        <p:sp>
          <p:nvSpPr>
            <p:cNvPr id="13" name="Freeform 13"/>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5"/>
              <a:stretch>
                <a:fillRect r="-572328" b="40927"/>
              </a:stretch>
            </a:blipFill>
          </p:spPr>
          <p:txBody>
            <a:bodyPr/>
            <a:lstStyle/>
            <a:p>
              <a:endParaRPr lang="fr-FR" sz="1200"/>
            </a:p>
          </p:txBody>
        </p:sp>
      </p:grpSp>
      <p:sp>
        <p:nvSpPr>
          <p:cNvPr id="14" name="AutoShape 14"/>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15" name="Group 15"/>
          <p:cNvGrpSpPr/>
          <p:nvPr/>
        </p:nvGrpSpPr>
        <p:grpSpPr>
          <a:xfrm>
            <a:off x="11312554" y="6314104"/>
            <a:ext cx="354623" cy="414561"/>
            <a:chOff x="0" y="0"/>
            <a:chExt cx="709246" cy="829121"/>
          </a:xfrm>
        </p:grpSpPr>
        <p:sp>
          <p:nvSpPr>
            <p:cNvPr id="16" name="Freeform 16"/>
            <p:cNvSpPr/>
            <p:nvPr/>
          </p:nvSpPr>
          <p:spPr>
            <a:xfrm>
              <a:off x="0" y="0"/>
              <a:ext cx="709246" cy="829121"/>
            </a:xfrm>
            <a:custGeom>
              <a:avLst/>
              <a:gdLst/>
              <a:ahLst/>
              <a:cxnLst/>
              <a:rect l="l" t="t" r="r" b="b"/>
              <a:pathLst>
                <a:path w="709246" h="829121">
                  <a:moveTo>
                    <a:pt x="0" y="0"/>
                  </a:moveTo>
                  <a:lnTo>
                    <a:pt x="709246" y="0"/>
                  </a:lnTo>
                  <a:lnTo>
                    <a:pt x="709246" y="829121"/>
                  </a:lnTo>
                  <a:lnTo>
                    <a:pt x="0" y="829121"/>
                  </a:lnTo>
                  <a:close/>
                </a:path>
              </a:pathLst>
            </a:custGeom>
            <a:blipFill>
              <a:blip r:embed="rId6">
                <a:alphaModFix amt="0"/>
              </a:blip>
              <a:stretch>
                <a:fillRect t="-84897" r="-673554" b="-72972"/>
              </a:stretch>
            </a:blipFill>
          </p:spPr>
          <p:txBody>
            <a:bodyPr/>
            <a:lstStyle/>
            <a:p>
              <a:endParaRPr lang="fr-FR" sz="1200"/>
            </a:p>
          </p:txBody>
        </p:sp>
        <p:sp>
          <p:nvSpPr>
            <p:cNvPr id="17" name="TextBox 17"/>
            <p:cNvSpPr txBox="1"/>
            <p:nvPr/>
          </p:nvSpPr>
          <p:spPr>
            <a:xfrm>
              <a:off x="0" y="-19050"/>
              <a:ext cx="709246" cy="8481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18</a:t>
              </a:r>
            </a:p>
          </p:txBody>
        </p:sp>
      </p:grpSp>
      <p:sp>
        <p:nvSpPr>
          <p:cNvPr id="18" name="AutoShape 18"/>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2"/>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sp>
        <p:nvSpPr>
          <p:cNvPr id="6" name="TextBox 6"/>
          <p:cNvSpPr txBox="1"/>
          <p:nvPr/>
        </p:nvSpPr>
        <p:spPr>
          <a:xfrm>
            <a:off x="388620" y="201930"/>
            <a:ext cx="1551933" cy="348942"/>
          </a:xfrm>
          <a:prstGeom prst="rect">
            <a:avLst/>
          </a:prstGeom>
        </p:spPr>
        <p:txBody>
          <a:bodyPr lIns="0" tIns="0" rIns="0" bIns="0" rtlCol="0" anchor="t">
            <a:spAutoFit/>
          </a:bodyPr>
          <a:lstStyle/>
          <a:p>
            <a:pPr>
              <a:lnSpc>
                <a:spcPts val="2880"/>
              </a:lnSpc>
            </a:pPr>
            <a:r>
              <a:rPr lang="en-US" sz="2400" b="1">
                <a:solidFill>
                  <a:srgbClr val="FFFFFF"/>
                </a:solidFill>
                <a:latin typeface="Arial Bold"/>
                <a:ea typeface="Arial Bold"/>
                <a:cs typeface="Arial Bold"/>
                <a:sym typeface="Arial Bold"/>
              </a:rPr>
              <a:t>Sommaire</a:t>
            </a:r>
          </a:p>
        </p:txBody>
      </p:sp>
      <p:sp>
        <p:nvSpPr>
          <p:cNvPr id="7" name="Freeform 7"/>
          <p:cNvSpPr/>
          <p:nvPr/>
        </p:nvSpPr>
        <p:spPr>
          <a:xfrm>
            <a:off x="3353172" y="1885880"/>
            <a:ext cx="522282" cy="522282"/>
          </a:xfrm>
          <a:custGeom>
            <a:avLst/>
            <a:gdLst/>
            <a:ahLst/>
            <a:cxnLst/>
            <a:rect l="l" t="t" r="r" b="b"/>
            <a:pathLst>
              <a:path w="783423" h="783423">
                <a:moveTo>
                  <a:pt x="0" y="0"/>
                </a:moveTo>
                <a:lnTo>
                  <a:pt x="783423" y="0"/>
                </a:lnTo>
                <a:lnTo>
                  <a:pt x="783423" y="783423"/>
                </a:lnTo>
                <a:lnTo>
                  <a:pt x="0" y="78342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sz="1200"/>
          </a:p>
        </p:txBody>
      </p:sp>
      <p:grpSp>
        <p:nvGrpSpPr>
          <p:cNvPr id="8" name="Group 8"/>
          <p:cNvGrpSpPr/>
          <p:nvPr/>
        </p:nvGrpSpPr>
        <p:grpSpPr>
          <a:xfrm>
            <a:off x="3162656" y="3286896"/>
            <a:ext cx="5034765" cy="778117"/>
            <a:chOff x="0" y="0"/>
            <a:chExt cx="1873209" cy="289502"/>
          </a:xfrm>
        </p:grpSpPr>
        <p:sp>
          <p:nvSpPr>
            <p:cNvPr id="9" name="Freeform 9"/>
            <p:cNvSpPr/>
            <p:nvPr/>
          </p:nvSpPr>
          <p:spPr>
            <a:xfrm>
              <a:off x="0" y="0"/>
              <a:ext cx="1873209" cy="289502"/>
            </a:xfrm>
            <a:custGeom>
              <a:avLst/>
              <a:gdLst/>
              <a:ahLst/>
              <a:cxnLst/>
              <a:rect l="l" t="t" r="r" b="b"/>
              <a:pathLst>
                <a:path w="1873209" h="289502">
                  <a:moveTo>
                    <a:pt x="0" y="0"/>
                  </a:moveTo>
                  <a:lnTo>
                    <a:pt x="1873209" y="0"/>
                  </a:lnTo>
                  <a:lnTo>
                    <a:pt x="1873209" y="289502"/>
                  </a:lnTo>
                  <a:lnTo>
                    <a:pt x="0" y="289502"/>
                  </a:lnTo>
                  <a:close/>
                </a:path>
              </a:pathLst>
            </a:custGeom>
            <a:solidFill>
              <a:srgbClr val="FDFEFE"/>
            </a:solidFill>
            <a:ln w="76200" cap="sq">
              <a:solidFill>
                <a:srgbClr val="D9D9D9"/>
              </a:solidFill>
              <a:prstDash val="solid"/>
              <a:miter/>
            </a:ln>
          </p:spPr>
          <p:txBody>
            <a:bodyPr/>
            <a:lstStyle/>
            <a:p>
              <a:endParaRPr lang="fr-FR" sz="1200"/>
            </a:p>
          </p:txBody>
        </p:sp>
        <p:sp>
          <p:nvSpPr>
            <p:cNvPr id="10" name="TextBox 10"/>
            <p:cNvSpPr txBox="1"/>
            <p:nvPr/>
          </p:nvSpPr>
          <p:spPr>
            <a:xfrm>
              <a:off x="0" y="-38100"/>
              <a:ext cx="1873209" cy="327602"/>
            </a:xfrm>
            <a:prstGeom prst="rect">
              <a:avLst/>
            </a:prstGeom>
          </p:spPr>
          <p:txBody>
            <a:bodyPr lIns="33867" tIns="33867" rIns="33867" bIns="33867" rtlCol="0" anchor="ctr"/>
            <a:lstStyle/>
            <a:p>
              <a:pPr algn="ctr">
                <a:lnSpc>
                  <a:spcPts val="1773"/>
                </a:lnSpc>
                <a:spcBef>
                  <a:spcPct val="0"/>
                </a:spcBef>
              </a:pPr>
              <a:endParaRPr sz="1200"/>
            </a:p>
          </p:txBody>
        </p:sp>
      </p:grpSp>
      <p:sp>
        <p:nvSpPr>
          <p:cNvPr id="11" name="Freeform 11"/>
          <p:cNvSpPr/>
          <p:nvPr/>
        </p:nvSpPr>
        <p:spPr>
          <a:xfrm>
            <a:off x="3353172" y="2651231"/>
            <a:ext cx="522282" cy="522282"/>
          </a:xfrm>
          <a:custGeom>
            <a:avLst/>
            <a:gdLst/>
            <a:ahLst/>
            <a:cxnLst/>
            <a:rect l="l" t="t" r="r" b="b"/>
            <a:pathLst>
              <a:path w="783423" h="783423">
                <a:moveTo>
                  <a:pt x="0" y="0"/>
                </a:moveTo>
                <a:lnTo>
                  <a:pt x="783423" y="0"/>
                </a:lnTo>
                <a:lnTo>
                  <a:pt x="783423" y="783423"/>
                </a:lnTo>
                <a:lnTo>
                  <a:pt x="0" y="78342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sz="1200"/>
          </a:p>
        </p:txBody>
      </p:sp>
      <p:sp>
        <p:nvSpPr>
          <p:cNvPr id="12" name="Freeform 12"/>
          <p:cNvSpPr/>
          <p:nvPr/>
        </p:nvSpPr>
        <p:spPr>
          <a:xfrm>
            <a:off x="3353172" y="3414813"/>
            <a:ext cx="522282" cy="522282"/>
          </a:xfrm>
          <a:custGeom>
            <a:avLst/>
            <a:gdLst/>
            <a:ahLst/>
            <a:cxnLst/>
            <a:rect l="l" t="t" r="r" b="b"/>
            <a:pathLst>
              <a:path w="783423" h="783423">
                <a:moveTo>
                  <a:pt x="0" y="0"/>
                </a:moveTo>
                <a:lnTo>
                  <a:pt x="783423" y="0"/>
                </a:lnTo>
                <a:lnTo>
                  <a:pt x="783423" y="783423"/>
                </a:lnTo>
                <a:lnTo>
                  <a:pt x="0" y="7834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sz="1200"/>
          </a:p>
        </p:txBody>
      </p:sp>
      <p:sp>
        <p:nvSpPr>
          <p:cNvPr id="13" name="Freeform 13"/>
          <p:cNvSpPr/>
          <p:nvPr/>
        </p:nvSpPr>
        <p:spPr>
          <a:xfrm>
            <a:off x="4412505" y="4072587"/>
            <a:ext cx="334039" cy="334039"/>
          </a:xfrm>
          <a:custGeom>
            <a:avLst/>
            <a:gdLst/>
            <a:ahLst/>
            <a:cxnLst/>
            <a:rect l="l" t="t" r="r" b="b"/>
            <a:pathLst>
              <a:path w="501058" h="501058">
                <a:moveTo>
                  <a:pt x="0" y="0"/>
                </a:moveTo>
                <a:lnTo>
                  <a:pt x="501057" y="0"/>
                </a:lnTo>
                <a:lnTo>
                  <a:pt x="501057" y="501057"/>
                </a:lnTo>
                <a:lnTo>
                  <a:pt x="0" y="50105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sz="1200"/>
          </a:p>
        </p:txBody>
      </p:sp>
      <p:sp>
        <p:nvSpPr>
          <p:cNvPr id="14" name="Freeform 14"/>
          <p:cNvSpPr/>
          <p:nvPr/>
        </p:nvSpPr>
        <p:spPr>
          <a:xfrm>
            <a:off x="4412505" y="4543095"/>
            <a:ext cx="334039" cy="334039"/>
          </a:xfrm>
          <a:custGeom>
            <a:avLst/>
            <a:gdLst/>
            <a:ahLst/>
            <a:cxnLst/>
            <a:rect l="l" t="t" r="r" b="b"/>
            <a:pathLst>
              <a:path w="501058" h="501058">
                <a:moveTo>
                  <a:pt x="0" y="0"/>
                </a:moveTo>
                <a:lnTo>
                  <a:pt x="501057" y="0"/>
                </a:lnTo>
                <a:lnTo>
                  <a:pt x="501057" y="501057"/>
                </a:lnTo>
                <a:lnTo>
                  <a:pt x="0" y="50105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fr-FR" sz="1200"/>
          </a:p>
        </p:txBody>
      </p:sp>
      <p:sp>
        <p:nvSpPr>
          <p:cNvPr id="15" name="Freeform 15"/>
          <p:cNvSpPr/>
          <p:nvPr/>
        </p:nvSpPr>
        <p:spPr>
          <a:xfrm>
            <a:off x="4412505" y="5011878"/>
            <a:ext cx="334039" cy="334039"/>
          </a:xfrm>
          <a:custGeom>
            <a:avLst/>
            <a:gdLst/>
            <a:ahLst/>
            <a:cxnLst/>
            <a:rect l="l" t="t" r="r" b="b"/>
            <a:pathLst>
              <a:path w="501058" h="501058">
                <a:moveTo>
                  <a:pt x="0" y="0"/>
                </a:moveTo>
                <a:lnTo>
                  <a:pt x="501057" y="0"/>
                </a:lnTo>
                <a:lnTo>
                  <a:pt x="501057" y="501058"/>
                </a:lnTo>
                <a:lnTo>
                  <a:pt x="0" y="50105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fr-FR" sz="1200"/>
          </a:p>
        </p:txBody>
      </p:sp>
      <p:sp>
        <p:nvSpPr>
          <p:cNvPr id="16" name="TextBox 16"/>
          <p:cNvSpPr txBox="1"/>
          <p:nvPr/>
        </p:nvSpPr>
        <p:spPr>
          <a:xfrm>
            <a:off x="4260501" y="2033464"/>
            <a:ext cx="3130387" cy="252633"/>
          </a:xfrm>
          <a:prstGeom prst="rect">
            <a:avLst/>
          </a:prstGeom>
        </p:spPr>
        <p:txBody>
          <a:bodyPr lIns="0" tIns="0" rIns="0" bIns="0" rtlCol="0" anchor="t">
            <a:spAutoFit/>
          </a:bodyPr>
          <a:lstStyle/>
          <a:p>
            <a:pPr>
              <a:lnSpc>
                <a:spcPts val="2083"/>
              </a:lnSpc>
            </a:pPr>
            <a:r>
              <a:rPr lang="en-US" sz="1736" b="1">
                <a:solidFill>
                  <a:srgbClr val="000000"/>
                </a:solidFill>
                <a:latin typeface="Arial Bold"/>
                <a:ea typeface="Arial Bold"/>
                <a:cs typeface="Arial Bold"/>
                <a:sym typeface="Arial Bold"/>
              </a:rPr>
              <a:t>Présentation HMR Expert</a:t>
            </a:r>
          </a:p>
        </p:txBody>
      </p:sp>
      <p:sp>
        <p:nvSpPr>
          <p:cNvPr id="17" name="TextBox 17"/>
          <p:cNvSpPr txBox="1"/>
          <p:nvPr/>
        </p:nvSpPr>
        <p:spPr>
          <a:xfrm>
            <a:off x="4260501" y="2752986"/>
            <a:ext cx="4706275" cy="252633"/>
          </a:xfrm>
          <a:prstGeom prst="rect">
            <a:avLst/>
          </a:prstGeom>
        </p:spPr>
        <p:txBody>
          <a:bodyPr lIns="0" tIns="0" rIns="0" bIns="0" rtlCol="0" anchor="t">
            <a:spAutoFit/>
          </a:bodyPr>
          <a:lstStyle/>
          <a:p>
            <a:pPr>
              <a:lnSpc>
                <a:spcPts val="2083"/>
              </a:lnSpc>
            </a:pPr>
            <a:r>
              <a:rPr lang="en-US" sz="1736" b="1">
                <a:solidFill>
                  <a:srgbClr val="000000"/>
                </a:solidFill>
                <a:latin typeface="Arial Bold"/>
                <a:ea typeface="Arial Bold"/>
                <a:cs typeface="Arial Bold"/>
                <a:sym typeface="Arial Bold"/>
              </a:rPr>
              <a:t>Les technologies Jet d’Encre d’HMR Expert</a:t>
            </a:r>
          </a:p>
        </p:txBody>
      </p:sp>
      <p:sp>
        <p:nvSpPr>
          <p:cNvPr id="18" name="TextBox 18"/>
          <p:cNvSpPr txBox="1"/>
          <p:nvPr/>
        </p:nvSpPr>
        <p:spPr>
          <a:xfrm>
            <a:off x="4260951" y="3532320"/>
            <a:ext cx="3638551" cy="252633"/>
          </a:xfrm>
          <a:prstGeom prst="rect">
            <a:avLst/>
          </a:prstGeom>
        </p:spPr>
        <p:txBody>
          <a:bodyPr lIns="0" tIns="0" rIns="0" bIns="0" rtlCol="0" anchor="t">
            <a:spAutoFit/>
          </a:bodyPr>
          <a:lstStyle/>
          <a:p>
            <a:pPr>
              <a:lnSpc>
                <a:spcPts val="2083"/>
              </a:lnSpc>
            </a:pPr>
            <a:r>
              <a:rPr lang="en-US" sz="1736" b="1">
                <a:solidFill>
                  <a:srgbClr val="000000"/>
                </a:solidFill>
                <a:latin typeface="Arial Bold"/>
                <a:ea typeface="Arial Bold"/>
                <a:cs typeface="Arial Bold"/>
                <a:sym typeface="Arial Bold"/>
              </a:rPr>
              <a:t>Le projet « PDCPD »</a:t>
            </a:r>
          </a:p>
        </p:txBody>
      </p:sp>
      <p:sp>
        <p:nvSpPr>
          <p:cNvPr id="19" name="TextBox 19"/>
          <p:cNvSpPr txBox="1"/>
          <p:nvPr/>
        </p:nvSpPr>
        <p:spPr>
          <a:xfrm>
            <a:off x="5020823" y="4110536"/>
            <a:ext cx="2942523" cy="228139"/>
          </a:xfrm>
          <a:prstGeom prst="rect">
            <a:avLst/>
          </a:prstGeom>
        </p:spPr>
        <p:txBody>
          <a:bodyPr lIns="0" tIns="0" rIns="0" bIns="0" rtlCol="0" anchor="t">
            <a:spAutoFit/>
          </a:bodyPr>
          <a:lstStyle/>
          <a:p>
            <a:pPr>
              <a:lnSpc>
                <a:spcPts val="1867"/>
              </a:lnSpc>
            </a:pPr>
            <a:r>
              <a:rPr lang="en-US" sz="1556">
                <a:solidFill>
                  <a:srgbClr val="000000"/>
                </a:solidFill>
                <a:latin typeface="Arial"/>
                <a:ea typeface="Arial"/>
                <a:cs typeface="Arial"/>
                <a:sym typeface="Arial"/>
              </a:rPr>
              <a:t>Le PDCPD et le process RIM</a:t>
            </a:r>
          </a:p>
        </p:txBody>
      </p:sp>
      <p:sp>
        <p:nvSpPr>
          <p:cNvPr id="20" name="TextBox 20"/>
          <p:cNvSpPr txBox="1"/>
          <p:nvPr/>
        </p:nvSpPr>
        <p:spPr>
          <a:xfrm>
            <a:off x="5020822" y="4581044"/>
            <a:ext cx="2484864" cy="228139"/>
          </a:xfrm>
          <a:prstGeom prst="rect">
            <a:avLst/>
          </a:prstGeom>
        </p:spPr>
        <p:txBody>
          <a:bodyPr lIns="0" tIns="0" rIns="0" bIns="0" rtlCol="0" anchor="t">
            <a:spAutoFit/>
          </a:bodyPr>
          <a:lstStyle/>
          <a:p>
            <a:pPr>
              <a:lnSpc>
                <a:spcPts val="1867"/>
              </a:lnSpc>
            </a:pPr>
            <a:r>
              <a:rPr lang="en-US" sz="1556">
                <a:solidFill>
                  <a:srgbClr val="000000"/>
                </a:solidFill>
                <a:latin typeface="Arial"/>
                <a:ea typeface="Arial"/>
                <a:cs typeface="Arial"/>
                <a:sym typeface="Arial"/>
              </a:rPr>
              <a:t>Les marchés significatifs</a:t>
            </a:r>
          </a:p>
        </p:txBody>
      </p:sp>
      <p:sp>
        <p:nvSpPr>
          <p:cNvPr id="21" name="TextBox 21"/>
          <p:cNvSpPr txBox="1"/>
          <p:nvPr/>
        </p:nvSpPr>
        <p:spPr>
          <a:xfrm>
            <a:off x="5020822" y="5049827"/>
            <a:ext cx="2954889" cy="228139"/>
          </a:xfrm>
          <a:prstGeom prst="rect">
            <a:avLst/>
          </a:prstGeom>
        </p:spPr>
        <p:txBody>
          <a:bodyPr lIns="0" tIns="0" rIns="0" bIns="0" rtlCol="0" anchor="t">
            <a:spAutoFit/>
          </a:bodyPr>
          <a:lstStyle/>
          <a:p>
            <a:pPr>
              <a:lnSpc>
                <a:spcPts val="1867"/>
              </a:lnSpc>
            </a:pPr>
            <a:r>
              <a:rPr lang="en-US" sz="1556">
                <a:solidFill>
                  <a:srgbClr val="000000"/>
                </a:solidFill>
                <a:latin typeface="Arial"/>
                <a:ea typeface="Arial"/>
                <a:cs typeface="Arial"/>
                <a:sym typeface="Arial"/>
              </a:rPr>
              <a:t>Les propositions HMR Expert</a:t>
            </a:r>
          </a:p>
        </p:txBody>
      </p:sp>
      <p:sp>
        <p:nvSpPr>
          <p:cNvPr id="22" name="AutoShape 22"/>
          <p:cNvSpPr/>
          <p:nvPr/>
        </p:nvSpPr>
        <p:spPr>
          <a:xfrm>
            <a:off x="3614313" y="3173513"/>
            <a:ext cx="0" cy="241300"/>
          </a:xfrm>
          <a:prstGeom prst="line">
            <a:avLst/>
          </a:prstGeom>
          <a:ln w="38100" cap="flat">
            <a:solidFill>
              <a:srgbClr val="4472C4">
                <a:alpha val="60784"/>
              </a:srgbClr>
            </a:solidFill>
            <a:prstDash val="solid"/>
            <a:headEnd type="none" w="sm" len="sm"/>
            <a:tailEnd type="none" w="sm" len="sm"/>
          </a:ln>
        </p:spPr>
        <p:txBody>
          <a:bodyPr/>
          <a:lstStyle/>
          <a:p>
            <a:endParaRPr lang="fr-FR" sz="1200"/>
          </a:p>
        </p:txBody>
      </p:sp>
      <p:sp>
        <p:nvSpPr>
          <p:cNvPr id="23" name="AutoShape 23"/>
          <p:cNvSpPr/>
          <p:nvPr/>
        </p:nvSpPr>
        <p:spPr>
          <a:xfrm>
            <a:off x="3614313" y="2408162"/>
            <a:ext cx="0" cy="243069"/>
          </a:xfrm>
          <a:prstGeom prst="line">
            <a:avLst/>
          </a:prstGeom>
          <a:ln w="38100" cap="flat">
            <a:solidFill>
              <a:srgbClr val="4472C4">
                <a:alpha val="60784"/>
              </a:srgbClr>
            </a:solidFill>
            <a:prstDash val="solid"/>
            <a:headEnd type="none" w="sm" len="sm"/>
            <a:tailEnd type="none" w="sm" len="sm"/>
          </a:ln>
        </p:spPr>
        <p:txBody>
          <a:bodyPr/>
          <a:lstStyle/>
          <a:p>
            <a:endParaRPr lang="fr-FR" sz="1200"/>
          </a:p>
        </p:txBody>
      </p:sp>
      <p:sp>
        <p:nvSpPr>
          <p:cNvPr id="24" name="AutoShape 24"/>
          <p:cNvSpPr/>
          <p:nvPr/>
        </p:nvSpPr>
        <p:spPr>
          <a:xfrm>
            <a:off x="3888154" y="4239606"/>
            <a:ext cx="524351" cy="0"/>
          </a:xfrm>
          <a:prstGeom prst="line">
            <a:avLst/>
          </a:prstGeom>
          <a:ln w="38100" cap="flat">
            <a:solidFill>
              <a:srgbClr val="4472C4"/>
            </a:solidFill>
            <a:prstDash val="sysDot"/>
            <a:headEnd type="none" w="sm" len="sm"/>
            <a:tailEnd type="none" w="sm" len="sm"/>
          </a:ln>
        </p:spPr>
        <p:txBody>
          <a:bodyPr/>
          <a:lstStyle/>
          <a:p>
            <a:endParaRPr lang="fr-FR" sz="1200"/>
          </a:p>
        </p:txBody>
      </p:sp>
      <p:sp>
        <p:nvSpPr>
          <p:cNvPr id="25" name="AutoShape 25"/>
          <p:cNvSpPr/>
          <p:nvPr/>
        </p:nvSpPr>
        <p:spPr>
          <a:xfrm>
            <a:off x="3888154" y="5178897"/>
            <a:ext cx="524351" cy="0"/>
          </a:xfrm>
          <a:prstGeom prst="line">
            <a:avLst/>
          </a:prstGeom>
          <a:ln w="38100" cap="flat">
            <a:solidFill>
              <a:srgbClr val="4472C4"/>
            </a:solidFill>
            <a:prstDash val="sysDot"/>
            <a:headEnd type="none" w="sm" len="sm"/>
            <a:tailEnd type="none" w="sm" len="sm"/>
          </a:ln>
        </p:spPr>
        <p:txBody>
          <a:bodyPr/>
          <a:lstStyle/>
          <a:p>
            <a:endParaRPr lang="fr-FR" sz="1200"/>
          </a:p>
        </p:txBody>
      </p:sp>
      <p:sp>
        <p:nvSpPr>
          <p:cNvPr id="26" name="AutoShape 26"/>
          <p:cNvSpPr/>
          <p:nvPr/>
        </p:nvSpPr>
        <p:spPr>
          <a:xfrm>
            <a:off x="3888154" y="4709251"/>
            <a:ext cx="524351" cy="863"/>
          </a:xfrm>
          <a:prstGeom prst="line">
            <a:avLst/>
          </a:prstGeom>
          <a:ln w="38100" cap="flat">
            <a:solidFill>
              <a:srgbClr val="4472C4"/>
            </a:solidFill>
            <a:prstDash val="sysDot"/>
            <a:headEnd type="none" w="sm" len="sm"/>
            <a:tailEnd type="none" w="sm" len="sm"/>
          </a:ln>
        </p:spPr>
        <p:txBody>
          <a:bodyPr/>
          <a:lstStyle/>
          <a:p>
            <a:endParaRPr lang="fr-FR" sz="1200"/>
          </a:p>
        </p:txBody>
      </p:sp>
      <p:sp>
        <p:nvSpPr>
          <p:cNvPr id="27" name="AutoShape 27"/>
          <p:cNvSpPr/>
          <p:nvPr/>
        </p:nvSpPr>
        <p:spPr>
          <a:xfrm>
            <a:off x="3888154" y="4239607"/>
            <a:ext cx="0" cy="939291"/>
          </a:xfrm>
          <a:prstGeom prst="line">
            <a:avLst/>
          </a:prstGeom>
          <a:ln w="38100" cap="flat">
            <a:solidFill>
              <a:srgbClr val="4472C4"/>
            </a:solidFill>
            <a:prstDash val="sysDot"/>
            <a:headEnd type="none" w="sm" len="sm"/>
            <a:tailEnd type="none" w="sm" len="sm"/>
          </a:ln>
        </p:spPr>
        <p:txBody>
          <a:bodyPr/>
          <a:lstStyle/>
          <a:p>
            <a:endParaRPr lang="fr-FR" sz="1200"/>
          </a:p>
        </p:txBody>
      </p:sp>
      <p:grpSp>
        <p:nvGrpSpPr>
          <p:cNvPr id="28" name="Group 28"/>
          <p:cNvGrpSpPr/>
          <p:nvPr/>
        </p:nvGrpSpPr>
        <p:grpSpPr>
          <a:xfrm>
            <a:off x="468657" y="6276005"/>
            <a:ext cx="950925" cy="855883"/>
            <a:chOff x="0" y="0"/>
            <a:chExt cx="1494066" cy="1344740"/>
          </a:xfrm>
        </p:grpSpPr>
        <p:sp>
          <p:nvSpPr>
            <p:cNvPr id="29" name="Freeform 29"/>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9"/>
              <a:stretch>
                <a:fillRect r="-572328" b="40927"/>
              </a:stretch>
            </a:blipFill>
          </p:spPr>
          <p:txBody>
            <a:bodyPr/>
            <a:lstStyle/>
            <a:p>
              <a:endParaRPr lang="fr-FR" sz="1200"/>
            </a:p>
          </p:txBody>
        </p:sp>
      </p:grpSp>
      <p:sp>
        <p:nvSpPr>
          <p:cNvPr id="30" name="AutoShape 30"/>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31" name="Group 31"/>
          <p:cNvGrpSpPr/>
          <p:nvPr/>
        </p:nvGrpSpPr>
        <p:grpSpPr>
          <a:xfrm>
            <a:off x="11312554" y="6314104"/>
            <a:ext cx="354623" cy="414561"/>
            <a:chOff x="0" y="0"/>
            <a:chExt cx="709246" cy="829121"/>
          </a:xfrm>
        </p:grpSpPr>
        <p:sp>
          <p:nvSpPr>
            <p:cNvPr id="32" name="Freeform 32"/>
            <p:cNvSpPr/>
            <p:nvPr/>
          </p:nvSpPr>
          <p:spPr>
            <a:xfrm>
              <a:off x="0" y="0"/>
              <a:ext cx="709246" cy="829121"/>
            </a:xfrm>
            <a:custGeom>
              <a:avLst/>
              <a:gdLst/>
              <a:ahLst/>
              <a:cxnLst/>
              <a:rect l="l" t="t" r="r" b="b"/>
              <a:pathLst>
                <a:path w="709246" h="829121">
                  <a:moveTo>
                    <a:pt x="0" y="0"/>
                  </a:moveTo>
                  <a:lnTo>
                    <a:pt x="709246" y="0"/>
                  </a:lnTo>
                  <a:lnTo>
                    <a:pt x="709246" y="829121"/>
                  </a:lnTo>
                  <a:lnTo>
                    <a:pt x="0" y="829121"/>
                  </a:lnTo>
                  <a:close/>
                </a:path>
              </a:pathLst>
            </a:custGeom>
            <a:blipFill>
              <a:blip r:embed="rId10">
                <a:alphaModFix amt="0"/>
              </a:blip>
              <a:stretch>
                <a:fillRect t="-84897" r="-673554" b="-72972"/>
              </a:stretch>
            </a:blipFill>
          </p:spPr>
          <p:txBody>
            <a:bodyPr/>
            <a:lstStyle/>
            <a:p>
              <a:endParaRPr lang="fr-FR" sz="1200"/>
            </a:p>
          </p:txBody>
        </p:sp>
        <p:sp>
          <p:nvSpPr>
            <p:cNvPr id="33" name="TextBox 33"/>
            <p:cNvSpPr txBox="1"/>
            <p:nvPr/>
          </p:nvSpPr>
          <p:spPr>
            <a:xfrm>
              <a:off x="0" y="-19050"/>
              <a:ext cx="709246" cy="8481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19</a:t>
              </a:r>
            </a:p>
          </p:txBody>
        </p:sp>
      </p:grpSp>
      <p:sp>
        <p:nvSpPr>
          <p:cNvPr id="34" name="AutoShape 34"/>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2"/>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grpSp>
        <p:nvGrpSpPr>
          <p:cNvPr id="6" name="Group 6"/>
          <p:cNvGrpSpPr/>
          <p:nvPr/>
        </p:nvGrpSpPr>
        <p:grpSpPr>
          <a:xfrm>
            <a:off x="468657" y="6276005"/>
            <a:ext cx="950925" cy="855883"/>
            <a:chOff x="0" y="0"/>
            <a:chExt cx="1494066" cy="1344740"/>
          </a:xfrm>
        </p:grpSpPr>
        <p:sp>
          <p:nvSpPr>
            <p:cNvPr id="7" name="Freeform 7"/>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3"/>
              <a:stretch>
                <a:fillRect r="-572328" b="40927"/>
              </a:stretch>
            </a:blipFill>
          </p:spPr>
          <p:txBody>
            <a:bodyPr/>
            <a:lstStyle/>
            <a:p>
              <a:endParaRPr lang="fr-FR" sz="1200"/>
            </a:p>
          </p:txBody>
        </p:sp>
      </p:grpSp>
      <p:sp>
        <p:nvSpPr>
          <p:cNvPr id="8" name="AutoShape 8"/>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9" name="Group 9"/>
          <p:cNvGrpSpPr/>
          <p:nvPr/>
        </p:nvGrpSpPr>
        <p:grpSpPr>
          <a:xfrm>
            <a:off x="11312554" y="6314104"/>
            <a:ext cx="354623" cy="414561"/>
            <a:chOff x="0" y="0"/>
            <a:chExt cx="709246" cy="829121"/>
          </a:xfrm>
        </p:grpSpPr>
        <p:sp>
          <p:nvSpPr>
            <p:cNvPr id="10" name="Freeform 10"/>
            <p:cNvSpPr/>
            <p:nvPr/>
          </p:nvSpPr>
          <p:spPr>
            <a:xfrm>
              <a:off x="0" y="0"/>
              <a:ext cx="709246" cy="829121"/>
            </a:xfrm>
            <a:custGeom>
              <a:avLst/>
              <a:gdLst/>
              <a:ahLst/>
              <a:cxnLst/>
              <a:rect l="l" t="t" r="r" b="b"/>
              <a:pathLst>
                <a:path w="709246" h="829121">
                  <a:moveTo>
                    <a:pt x="0" y="0"/>
                  </a:moveTo>
                  <a:lnTo>
                    <a:pt x="709246" y="0"/>
                  </a:lnTo>
                  <a:lnTo>
                    <a:pt x="709246" y="829121"/>
                  </a:lnTo>
                  <a:lnTo>
                    <a:pt x="0" y="829121"/>
                  </a:lnTo>
                  <a:close/>
                </a:path>
              </a:pathLst>
            </a:custGeom>
            <a:blipFill>
              <a:blip r:embed="rId4">
                <a:alphaModFix amt="0"/>
              </a:blip>
              <a:stretch>
                <a:fillRect t="-84897" r="-673554" b="-72972"/>
              </a:stretch>
            </a:blipFill>
          </p:spPr>
          <p:txBody>
            <a:bodyPr/>
            <a:lstStyle/>
            <a:p>
              <a:endParaRPr lang="fr-FR" sz="1200"/>
            </a:p>
          </p:txBody>
        </p:sp>
        <p:sp>
          <p:nvSpPr>
            <p:cNvPr id="11" name="TextBox 11"/>
            <p:cNvSpPr txBox="1"/>
            <p:nvPr/>
          </p:nvSpPr>
          <p:spPr>
            <a:xfrm>
              <a:off x="0" y="-19050"/>
              <a:ext cx="709246" cy="8481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2</a:t>
              </a:r>
            </a:p>
          </p:txBody>
        </p:sp>
      </p:grpSp>
      <p:sp>
        <p:nvSpPr>
          <p:cNvPr id="12" name="Freeform 12"/>
          <p:cNvSpPr/>
          <p:nvPr/>
        </p:nvSpPr>
        <p:spPr>
          <a:xfrm>
            <a:off x="8208910" y="1548216"/>
            <a:ext cx="3983090" cy="4233774"/>
          </a:xfrm>
          <a:custGeom>
            <a:avLst/>
            <a:gdLst/>
            <a:ahLst/>
            <a:cxnLst/>
            <a:rect l="l" t="t" r="r" b="b"/>
            <a:pathLst>
              <a:path w="5974635" h="6350661">
                <a:moveTo>
                  <a:pt x="0" y="0"/>
                </a:moveTo>
                <a:lnTo>
                  <a:pt x="5974635" y="0"/>
                </a:lnTo>
                <a:lnTo>
                  <a:pt x="5974635" y="6350661"/>
                </a:lnTo>
                <a:lnTo>
                  <a:pt x="0" y="6350661"/>
                </a:lnTo>
                <a:lnTo>
                  <a:pt x="0" y="0"/>
                </a:lnTo>
                <a:close/>
              </a:path>
            </a:pathLst>
          </a:custGeom>
          <a:blipFill>
            <a:blip r:embed="rId5"/>
            <a:stretch>
              <a:fillRect/>
            </a:stretch>
          </a:blipFill>
        </p:spPr>
        <p:txBody>
          <a:bodyPr/>
          <a:lstStyle/>
          <a:p>
            <a:endParaRPr lang="fr-FR" sz="1200"/>
          </a:p>
        </p:txBody>
      </p:sp>
      <p:sp>
        <p:nvSpPr>
          <p:cNvPr id="13" name="Freeform 13"/>
          <p:cNvSpPr/>
          <p:nvPr/>
        </p:nvSpPr>
        <p:spPr>
          <a:xfrm>
            <a:off x="944120" y="1198512"/>
            <a:ext cx="522282" cy="522282"/>
          </a:xfrm>
          <a:custGeom>
            <a:avLst/>
            <a:gdLst/>
            <a:ahLst/>
            <a:cxnLst/>
            <a:rect l="l" t="t" r="r" b="b"/>
            <a:pathLst>
              <a:path w="783423" h="783423">
                <a:moveTo>
                  <a:pt x="0" y="0"/>
                </a:moveTo>
                <a:lnTo>
                  <a:pt x="783423" y="0"/>
                </a:lnTo>
                <a:lnTo>
                  <a:pt x="783423" y="783423"/>
                </a:lnTo>
                <a:lnTo>
                  <a:pt x="0" y="78342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sz="1200"/>
          </a:p>
        </p:txBody>
      </p:sp>
      <p:sp>
        <p:nvSpPr>
          <p:cNvPr id="14" name="Freeform 14"/>
          <p:cNvSpPr/>
          <p:nvPr/>
        </p:nvSpPr>
        <p:spPr>
          <a:xfrm>
            <a:off x="944120" y="1963864"/>
            <a:ext cx="522282" cy="522282"/>
          </a:xfrm>
          <a:custGeom>
            <a:avLst/>
            <a:gdLst/>
            <a:ahLst/>
            <a:cxnLst/>
            <a:rect l="l" t="t" r="r" b="b"/>
            <a:pathLst>
              <a:path w="783423" h="783423">
                <a:moveTo>
                  <a:pt x="0" y="0"/>
                </a:moveTo>
                <a:lnTo>
                  <a:pt x="783423" y="0"/>
                </a:lnTo>
                <a:lnTo>
                  <a:pt x="783423" y="783423"/>
                </a:lnTo>
                <a:lnTo>
                  <a:pt x="0" y="78342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fr-FR" sz="1200"/>
          </a:p>
        </p:txBody>
      </p:sp>
      <p:sp>
        <p:nvSpPr>
          <p:cNvPr id="15" name="Freeform 15"/>
          <p:cNvSpPr/>
          <p:nvPr/>
        </p:nvSpPr>
        <p:spPr>
          <a:xfrm>
            <a:off x="944120" y="3944954"/>
            <a:ext cx="522282" cy="522282"/>
          </a:xfrm>
          <a:custGeom>
            <a:avLst/>
            <a:gdLst/>
            <a:ahLst/>
            <a:cxnLst/>
            <a:rect l="l" t="t" r="r" b="b"/>
            <a:pathLst>
              <a:path w="783423" h="783423">
                <a:moveTo>
                  <a:pt x="0" y="0"/>
                </a:moveTo>
                <a:lnTo>
                  <a:pt x="783423" y="0"/>
                </a:lnTo>
                <a:lnTo>
                  <a:pt x="783423" y="783423"/>
                </a:lnTo>
                <a:lnTo>
                  <a:pt x="0" y="78342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fr-FR" sz="1200"/>
          </a:p>
        </p:txBody>
      </p:sp>
      <p:sp>
        <p:nvSpPr>
          <p:cNvPr id="16" name="Freeform 16"/>
          <p:cNvSpPr/>
          <p:nvPr/>
        </p:nvSpPr>
        <p:spPr>
          <a:xfrm>
            <a:off x="2015251" y="2543844"/>
            <a:ext cx="334039" cy="334039"/>
          </a:xfrm>
          <a:custGeom>
            <a:avLst/>
            <a:gdLst/>
            <a:ahLst/>
            <a:cxnLst/>
            <a:rect l="l" t="t" r="r" b="b"/>
            <a:pathLst>
              <a:path w="501058" h="501058">
                <a:moveTo>
                  <a:pt x="0" y="0"/>
                </a:moveTo>
                <a:lnTo>
                  <a:pt x="501058" y="0"/>
                </a:lnTo>
                <a:lnTo>
                  <a:pt x="501058" y="501058"/>
                </a:lnTo>
                <a:lnTo>
                  <a:pt x="0" y="501058"/>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sz="1200"/>
          </a:p>
        </p:txBody>
      </p:sp>
      <p:sp>
        <p:nvSpPr>
          <p:cNvPr id="17" name="Freeform 17"/>
          <p:cNvSpPr/>
          <p:nvPr/>
        </p:nvSpPr>
        <p:spPr>
          <a:xfrm>
            <a:off x="2015251" y="3014353"/>
            <a:ext cx="334039" cy="334039"/>
          </a:xfrm>
          <a:custGeom>
            <a:avLst/>
            <a:gdLst/>
            <a:ahLst/>
            <a:cxnLst/>
            <a:rect l="l" t="t" r="r" b="b"/>
            <a:pathLst>
              <a:path w="501058" h="501058">
                <a:moveTo>
                  <a:pt x="0" y="0"/>
                </a:moveTo>
                <a:lnTo>
                  <a:pt x="501058" y="0"/>
                </a:lnTo>
                <a:lnTo>
                  <a:pt x="501058" y="501057"/>
                </a:lnTo>
                <a:lnTo>
                  <a:pt x="0" y="501057"/>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fr-FR" sz="1200"/>
          </a:p>
        </p:txBody>
      </p:sp>
      <p:sp>
        <p:nvSpPr>
          <p:cNvPr id="18" name="Freeform 18"/>
          <p:cNvSpPr/>
          <p:nvPr/>
        </p:nvSpPr>
        <p:spPr>
          <a:xfrm>
            <a:off x="2015251" y="3483135"/>
            <a:ext cx="334039" cy="334039"/>
          </a:xfrm>
          <a:custGeom>
            <a:avLst/>
            <a:gdLst/>
            <a:ahLst/>
            <a:cxnLst/>
            <a:rect l="l" t="t" r="r" b="b"/>
            <a:pathLst>
              <a:path w="501058" h="501058">
                <a:moveTo>
                  <a:pt x="0" y="0"/>
                </a:moveTo>
                <a:lnTo>
                  <a:pt x="501058" y="0"/>
                </a:lnTo>
                <a:lnTo>
                  <a:pt x="501058" y="501058"/>
                </a:lnTo>
                <a:lnTo>
                  <a:pt x="0" y="501058"/>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fr-FR" sz="1200"/>
          </a:p>
        </p:txBody>
      </p:sp>
      <p:sp>
        <p:nvSpPr>
          <p:cNvPr id="19" name="Freeform 19"/>
          <p:cNvSpPr/>
          <p:nvPr/>
        </p:nvSpPr>
        <p:spPr>
          <a:xfrm>
            <a:off x="2003001" y="4601981"/>
            <a:ext cx="334039" cy="334039"/>
          </a:xfrm>
          <a:custGeom>
            <a:avLst/>
            <a:gdLst/>
            <a:ahLst/>
            <a:cxnLst/>
            <a:rect l="l" t="t" r="r" b="b"/>
            <a:pathLst>
              <a:path w="501058" h="501058">
                <a:moveTo>
                  <a:pt x="0" y="0"/>
                </a:moveTo>
                <a:lnTo>
                  <a:pt x="501058" y="0"/>
                </a:lnTo>
                <a:lnTo>
                  <a:pt x="501058" y="501057"/>
                </a:lnTo>
                <a:lnTo>
                  <a:pt x="0" y="501057"/>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sz="1200"/>
          </a:p>
        </p:txBody>
      </p:sp>
      <p:sp>
        <p:nvSpPr>
          <p:cNvPr id="20" name="Freeform 20"/>
          <p:cNvSpPr/>
          <p:nvPr/>
        </p:nvSpPr>
        <p:spPr>
          <a:xfrm>
            <a:off x="2003001" y="5072489"/>
            <a:ext cx="334039" cy="334039"/>
          </a:xfrm>
          <a:custGeom>
            <a:avLst/>
            <a:gdLst/>
            <a:ahLst/>
            <a:cxnLst/>
            <a:rect l="l" t="t" r="r" b="b"/>
            <a:pathLst>
              <a:path w="501058" h="501058">
                <a:moveTo>
                  <a:pt x="0" y="0"/>
                </a:moveTo>
                <a:lnTo>
                  <a:pt x="501058" y="0"/>
                </a:lnTo>
                <a:lnTo>
                  <a:pt x="501058" y="501058"/>
                </a:lnTo>
                <a:lnTo>
                  <a:pt x="0" y="501058"/>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fr-FR" sz="1200"/>
          </a:p>
        </p:txBody>
      </p:sp>
      <p:sp>
        <p:nvSpPr>
          <p:cNvPr id="21" name="Freeform 21"/>
          <p:cNvSpPr/>
          <p:nvPr/>
        </p:nvSpPr>
        <p:spPr>
          <a:xfrm>
            <a:off x="2003001" y="5541272"/>
            <a:ext cx="334039" cy="334039"/>
          </a:xfrm>
          <a:custGeom>
            <a:avLst/>
            <a:gdLst/>
            <a:ahLst/>
            <a:cxnLst/>
            <a:rect l="l" t="t" r="r" b="b"/>
            <a:pathLst>
              <a:path w="501058" h="501058">
                <a:moveTo>
                  <a:pt x="0" y="0"/>
                </a:moveTo>
                <a:lnTo>
                  <a:pt x="501058" y="0"/>
                </a:lnTo>
                <a:lnTo>
                  <a:pt x="501058" y="501057"/>
                </a:lnTo>
                <a:lnTo>
                  <a:pt x="0" y="501057"/>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fr-FR" sz="1200"/>
          </a:p>
        </p:txBody>
      </p:sp>
      <p:sp>
        <p:nvSpPr>
          <p:cNvPr id="22" name="TextBox 22"/>
          <p:cNvSpPr txBox="1"/>
          <p:nvPr/>
        </p:nvSpPr>
        <p:spPr>
          <a:xfrm>
            <a:off x="468657" y="234858"/>
            <a:ext cx="1940553" cy="461665"/>
          </a:xfrm>
          <a:prstGeom prst="rect">
            <a:avLst/>
          </a:prstGeom>
        </p:spPr>
        <p:txBody>
          <a:bodyPr lIns="0" tIns="0" rIns="0" bIns="0" rtlCol="0" anchor="t">
            <a:spAutoFit/>
          </a:bodyPr>
          <a:lstStyle/>
          <a:p>
            <a:pPr>
              <a:lnSpc>
                <a:spcPts val="3601"/>
              </a:lnSpc>
            </a:pPr>
            <a:r>
              <a:rPr lang="en-US" sz="3001" b="1">
                <a:solidFill>
                  <a:srgbClr val="FFFFFF"/>
                </a:solidFill>
                <a:latin typeface="Arial Bold"/>
                <a:ea typeface="Arial Bold"/>
                <a:cs typeface="Arial Bold"/>
                <a:sym typeface="Arial Bold"/>
              </a:rPr>
              <a:t>Sommaire</a:t>
            </a:r>
          </a:p>
        </p:txBody>
      </p:sp>
      <p:sp>
        <p:nvSpPr>
          <p:cNvPr id="23" name="TextBox 23"/>
          <p:cNvSpPr txBox="1"/>
          <p:nvPr/>
        </p:nvSpPr>
        <p:spPr>
          <a:xfrm>
            <a:off x="1851448" y="1346097"/>
            <a:ext cx="3130387" cy="252633"/>
          </a:xfrm>
          <a:prstGeom prst="rect">
            <a:avLst/>
          </a:prstGeom>
        </p:spPr>
        <p:txBody>
          <a:bodyPr lIns="0" tIns="0" rIns="0" bIns="0" rtlCol="0" anchor="t">
            <a:spAutoFit/>
          </a:bodyPr>
          <a:lstStyle/>
          <a:p>
            <a:pPr>
              <a:lnSpc>
                <a:spcPts val="2083"/>
              </a:lnSpc>
            </a:pPr>
            <a:r>
              <a:rPr lang="en-US" sz="1736" b="1">
                <a:solidFill>
                  <a:srgbClr val="000000"/>
                </a:solidFill>
                <a:latin typeface="Arial Bold"/>
                <a:ea typeface="Arial Bold"/>
                <a:cs typeface="Arial Bold"/>
                <a:sym typeface="Arial Bold"/>
              </a:rPr>
              <a:t>Présentation HMR Expert</a:t>
            </a:r>
          </a:p>
        </p:txBody>
      </p:sp>
      <p:sp>
        <p:nvSpPr>
          <p:cNvPr id="24" name="TextBox 24"/>
          <p:cNvSpPr txBox="1"/>
          <p:nvPr/>
        </p:nvSpPr>
        <p:spPr>
          <a:xfrm>
            <a:off x="1851448" y="2065618"/>
            <a:ext cx="4706275" cy="252633"/>
          </a:xfrm>
          <a:prstGeom prst="rect">
            <a:avLst/>
          </a:prstGeom>
        </p:spPr>
        <p:txBody>
          <a:bodyPr lIns="0" tIns="0" rIns="0" bIns="0" rtlCol="0" anchor="t">
            <a:spAutoFit/>
          </a:bodyPr>
          <a:lstStyle/>
          <a:p>
            <a:pPr>
              <a:lnSpc>
                <a:spcPts val="2083"/>
              </a:lnSpc>
            </a:pPr>
            <a:r>
              <a:rPr lang="en-US" sz="1736" b="1">
                <a:solidFill>
                  <a:srgbClr val="000000"/>
                </a:solidFill>
                <a:latin typeface="Arial Bold"/>
                <a:ea typeface="Arial Bold"/>
                <a:cs typeface="Arial Bold"/>
                <a:sym typeface="Arial Bold"/>
              </a:rPr>
              <a:t>Les technologies Jet d’Encre d’HMR Expert</a:t>
            </a:r>
          </a:p>
        </p:txBody>
      </p:sp>
      <p:sp>
        <p:nvSpPr>
          <p:cNvPr id="25" name="TextBox 25"/>
          <p:cNvSpPr txBox="1"/>
          <p:nvPr/>
        </p:nvSpPr>
        <p:spPr>
          <a:xfrm>
            <a:off x="2623569" y="2571417"/>
            <a:ext cx="2467375" cy="228076"/>
          </a:xfrm>
          <a:prstGeom prst="rect">
            <a:avLst/>
          </a:prstGeom>
        </p:spPr>
        <p:txBody>
          <a:bodyPr lIns="0" tIns="0" rIns="0" bIns="0" rtlCol="0" anchor="t">
            <a:spAutoFit/>
          </a:bodyPr>
          <a:lstStyle/>
          <a:p>
            <a:pPr>
              <a:lnSpc>
                <a:spcPts val="1864"/>
              </a:lnSpc>
            </a:pPr>
            <a:r>
              <a:rPr lang="en-US" sz="1553">
                <a:solidFill>
                  <a:srgbClr val="000000"/>
                </a:solidFill>
                <a:latin typeface="Arial"/>
                <a:ea typeface="Arial"/>
                <a:cs typeface="Arial"/>
                <a:sym typeface="Arial"/>
              </a:rPr>
              <a:t>Zoom sur l’IJ DOD UV LED</a:t>
            </a:r>
          </a:p>
        </p:txBody>
      </p:sp>
      <p:sp>
        <p:nvSpPr>
          <p:cNvPr id="26" name="TextBox 26"/>
          <p:cNvSpPr txBox="1"/>
          <p:nvPr/>
        </p:nvSpPr>
        <p:spPr>
          <a:xfrm>
            <a:off x="1851448" y="4061713"/>
            <a:ext cx="3638551" cy="252633"/>
          </a:xfrm>
          <a:prstGeom prst="rect">
            <a:avLst/>
          </a:prstGeom>
        </p:spPr>
        <p:txBody>
          <a:bodyPr lIns="0" tIns="0" rIns="0" bIns="0" rtlCol="0" anchor="t">
            <a:spAutoFit/>
          </a:bodyPr>
          <a:lstStyle/>
          <a:p>
            <a:pPr>
              <a:lnSpc>
                <a:spcPts val="2083"/>
              </a:lnSpc>
            </a:pPr>
            <a:r>
              <a:rPr lang="en-US" sz="1736" b="1">
                <a:solidFill>
                  <a:srgbClr val="000000"/>
                </a:solidFill>
                <a:latin typeface="Arial Bold"/>
                <a:ea typeface="Arial Bold"/>
                <a:cs typeface="Arial Bold"/>
                <a:sym typeface="Arial Bold"/>
              </a:rPr>
              <a:t>Le projet « PDCPD »</a:t>
            </a:r>
          </a:p>
        </p:txBody>
      </p:sp>
      <p:sp>
        <p:nvSpPr>
          <p:cNvPr id="27" name="TextBox 27"/>
          <p:cNvSpPr txBox="1"/>
          <p:nvPr/>
        </p:nvSpPr>
        <p:spPr>
          <a:xfrm>
            <a:off x="2623569" y="3041926"/>
            <a:ext cx="2921237" cy="228076"/>
          </a:xfrm>
          <a:prstGeom prst="rect">
            <a:avLst/>
          </a:prstGeom>
        </p:spPr>
        <p:txBody>
          <a:bodyPr lIns="0" tIns="0" rIns="0" bIns="0" rtlCol="0" anchor="t">
            <a:spAutoFit/>
          </a:bodyPr>
          <a:lstStyle/>
          <a:p>
            <a:pPr>
              <a:lnSpc>
                <a:spcPts val="1864"/>
              </a:lnSpc>
            </a:pPr>
            <a:r>
              <a:rPr lang="en-US" sz="1553">
                <a:solidFill>
                  <a:srgbClr val="000000"/>
                </a:solidFill>
                <a:latin typeface="Arial"/>
                <a:ea typeface="Arial"/>
                <a:cs typeface="Arial"/>
                <a:sym typeface="Arial"/>
              </a:rPr>
              <a:t>Principe et moyens d’impression</a:t>
            </a:r>
          </a:p>
        </p:txBody>
      </p:sp>
      <p:sp>
        <p:nvSpPr>
          <p:cNvPr id="28" name="TextBox 28"/>
          <p:cNvSpPr txBox="1"/>
          <p:nvPr/>
        </p:nvSpPr>
        <p:spPr>
          <a:xfrm>
            <a:off x="2623569" y="3510709"/>
            <a:ext cx="2168493" cy="228076"/>
          </a:xfrm>
          <a:prstGeom prst="rect">
            <a:avLst/>
          </a:prstGeom>
        </p:spPr>
        <p:txBody>
          <a:bodyPr lIns="0" tIns="0" rIns="0" bIns="0" rtlCol="0" anchor="t">
            <a:spAutoFit/>
          </a:bodyPr>
          <a:lstStyle/>
          <a:p>
            <a:pPr>
              <a:lnSpc>
                <a:spcPts val="1864"/>
              </a:lnSpc>
            </a:pPr>
            <a:r>
              <a:rPr lang="en-US" sz="1553">
                <a:solidFill>
                  <a:srgbClr val="000000"/>
                </a:solidFill>
                <a:latin typeface="Arial"/>
                <a:ea typeface="Arial"/>
                <a:cs typeface="Arial"/>
                <a:sym typeface="Arial"/>
              </a:rPr>
              <a:t>Exemples de réalisation</a:t>
            </a:r>
          </a:p>
        </p:txBody>
      </p:sp>
      <p:sp>
        <p:nvSpPr>
          <p:cNvPr id="29" name="TextBox 29"/>
          <p:cNvSpPr txBox="1"/>
          <p:nvPr/>
        </p:nvSpPr>
        <p:spPr>
          <a:xfrm>
            <a:off x="2611320" y="4639930"/>
            <a:ext cx="2942523" cy="228139"/>
          </a:xfrm>
          <a:prstGeom prst="rect">
            <a:avLst/>
          </a:prstGeom>
        </p:spPr>
        <p:txBody>
          <a:bodyPr lIns="0" tIns="0" rIns="0" bIns="0" rtlCol="0" anchor="t">
            <a:spAutoFit/>
          </a:bodyPr>
          <a:lstStyle/>
          <a:p>
            <a:pPr>
              <a:lnSpc>
                <a:spcPts val="1867"/>
              </a:lnSpc>
            </a:pPr>
            <a:r>
              <a:rPr lang="en-US" sz="1556">
                <a:solidFill>
                  <a:srgbClr val="000000"/>
                </a:solidFill>
                <a:latin typeface="Arial"/>
                <a:ea typeface="Arial"/>
                <a:cs typeface="Arial"/>
                <a:sym typeface="Arial"/>
              </a:rPr>
              <a:t>Le PDCPD et le process RIM</a:t>
            </a:r>
          </a:p>
        </p:txBody>
      </p:sp>
      <p:sp>
        <p:nvSpPr>
          <p:cNvPr id="30" name="TextBox 30"/>
          <p:cNvSpPr txBox="1"/>
          <p:nvPr/>
        </p:nvSpPr>
        <p:spPr>
          <a:xfrm>
            <a:off x="2611319" y="5110438"/>
            <a:ext cx="2484864" cy="228139"/>
          </a:xfrm>
          <a:prstGeom prst="rect">
            <a:avLst/>
          </a:prstGeom>
        </p:spPr>
        <p:txBody>
          <a:bodyPr lIns="0" tIns="0" rIns="0" bIns="0" rtlCol="0" anchor="t">
            <a:spAutoFit/>
          </a:bodyPr>
          <a:lstStyle/>
          <a:p>
            <a:pPr>
              <a:lnSpc>
                <a:spcPts val="1867"/>
              </a:lnSpc>
            </a:pPr>
            <a:r>
              <a:rPr lang="en-US" sz="1556">
                <a:solidFill>
                  <a:srgbClr val="000000"/>
                </a:solidFill>
                <a:latin typeface="Arial"/>
                <a:ea typeface="Arial"/>
                <a:cs typeface="Arial"/>
                <a:sym typeface="Arial"/>
              </a:rPr>
              <a:t>Les marchés significatifs</a:t>
            </a:r>
          </a:p>
        </p:txBody>
      </p:sp>
      <p:sp>
        <p:nvSpPr>
          <p:cNvPr id="31" name="TextBox 31"/>
          <p:cNvSpPr txBox="1"/>
          <p:nvPr/>
        </p:nvSpPr>
        <p:spPr>
          <a:xfrm>
            <a:off x="2611320" y="5579221"/>
            <a:ext cx="2954889" cy="228139"/>
          </a:xfrm>
          <a:prstGeom prst="rect">
            <a:avLst/>
          </a:prstGeom>
        </p:spPr>
        <p:txBody>
          <a:bodyPr lIns="0" tIns="0" rIns="0" bIns="0" rtlCol="0" anchor="t">
            <a:spAutoFit/>
          </a:bodyPr>
          <a:lstStyle/>
          <a:p>
            <a:pPr>
              <a:lnSpc>
                <a:spcPts val="1867"/>
              </a:lnSpc>
            </a:pPr>
            <a:r>
              <a:rPr lang="en-US" sz="1556">
                <a:solidFill>
                  <a:srgbClr val="000000"/>
                </a:solidFill>
                <a:latin typeface="Arial"/>
                <a:ea typeface="Arial"/>
                <a:cs typeface="Arial"/>
                <a:sym typeface="Arial"/>
              </a:rPr>
              <a:t>Les propositions HMR Expert</a:t>
            </a:r>
          </a:p>
        </p:txBody>
      </p:sp>
      <p:sp>
        <p:nvSpPr>
          <p:cNvPr id="32" name="AutoShape 32"/>
          <p:cNvSpPr/>
          <p:nvPr/>
        </p:nvSpPr>
        <p:spPr>
          <a:xfrm flipH="1">
            <a:off x="1205260" y="2486146"/>
            <a:ext cx="0" cy="1458809"/>
          </a:xfrm>
          <a:prstGeom prst="line">
            <a:avLst/>
          </a:prstGeom>
          <a:ln w="38100" cap="flat">
            <a:solidFill>
              <a:srgbClr val="4472C4">
                <a:alpha val="60784"/>
              </a:srgbClr>
            </a:solidFill>
            <a:prstDash val="solid"/>
            <a:headEnd type="none" w="sm" len="sm"/>
            <a:tailEnd type="none" w="sm" len="sm"/>
          </a:ln>
        </p:spPr>
        <p:txBody>
          <a:bodyPr/>
          <a:lstStyle/>
          <a:p>
            <a:endParaRPr lang="fr-FR" sz="1200"/>
          </a:p>
        </p:txBody>
      </p:sp>
      <p:sp>
        <p:nvSpPr>
          <p:cNvPr id="33" name="AutoShape 33"/>
          <p:cNvSpPr/>
          <p:nvPr/>
        </p:nvSpPr>
        <p:spPr>
          <a:xfrm>
            <a:off x="1205260" y="1720794"/>
            <a:ext cx="0" cy="243069"/>
          </a:xfrm>
          <a:prstGeom prst="line">
            <a:avLst/>
          </a:prstGeom>
          <a:ln w="38100" cap="flat">
            <a:solidFill>
              <a:srgbClr val="4472C4">
                <a:alpha val="60784"/>
              </a:srgbClr>
            </a:solidFill>
            <a:prstDash val="solid"/>
            <a:headEnd type="none" w="sm" len="sm"/>
            <a:tailEnd type="none" w="sm" len="sm"/>
          </a:ln>
        </p:spPr>
        <p:txBody>
          <a:bodyPr/>
          <a:lstStyle/>
          <a:p>
            <a:endParaRPr lang="fr-FR" sz="1200"/>
          </a:p>
        </p:txBody>
      </p:sp>
      <p:sp>
        <p:nvSpPr>
          <p:cNvPr id="34" name="AutoShape 34"/>
          <p:cNvSpPr/>
          <p:nvPr/>
        </p:nvSpPr>
        <p:spPr>
          <a:xfrm>
            <a:off x="1490900" y="2710863"/>
            <a:ext cx="524351" cy="0"/>
          </a:xfrm>
          <a:prstGeom prst="line">
            <a:avLst/>
          </a:prstGeom>
          <a:ln w="38100" cap="flat">
            <a:solidFill>
              <a:srgbClr val="4472C4"/>
            </a:solidFill>
            <a:prstDash val="sysDot"/>
            <a:headEnd type="none" w="sm" len="sm"/>
            <a:tailEnd type="none" w="sm" len="sm"/>
          </a:ln>
        </p:spPr>
        <p:txBody>
          <a:bodyPr/>
          <a:lstStyle/>
          <a:p>
            <a:endParaRPr lang="fr-FR" sz="1200"/>
          </a:p>
        </p:txBody>
      </p:sp>
      <p:sp>
        <p:nvSpPr>
          <p:cNvPr id="35" name="AutoShape 35"/>
          <p:cNvSpPr/>
          <p:nvPr/>
        </p:nvSpPr>
        <p:spPr>
          <a:xfrm>
            <a:off x="1490900" y="3650155"/>
            <a:ext cx="524351" cy="0"/>
          </a:xfrm>
          <a:prstGeom prst="line">
            <a:avLst/>
          </a:prstGeom>
          <a:ln w="38100" cap="flat">
            <a:solidFill>
              <a:srgbClr val="4472C4"/>
            </a:solidFill>
            <a:prstDash val="sysDot"/>
            <a:headEnd type="none" w="sm" len="sm"/>
            <a:tailEnd type="none" w="sm" len="sm"/>
          </a:ln>
        </p:spPr>
        <p:txBody>
          <a:bodyPr/>
          <a:lstStyle/>
          <a:p>
            <a:endParaRPr lang="fr-FR" sz="1200"/>
          </a:p>
        </p:txBody>
      </p:sp>
      <p:sp>
        <p:nvSpPr>
          <p:cNvPr id="36" name="AutoShape 36"/>
          <p:cNvSpPr/>
          <p:nvPr/>
        </p:nvSpPr>
        <p:spPr>
          <a:xfrm>
            <a:off x="1490900" y="3181372"/>
            <a:ext cx="524351" cy="0"/>
          </a:xfrm>
          <a:prstGeom prst="line">
            <a:avLst/>
          </a:prstGeom>
          <a:ln w="38100" cap="flat">
            <a:solidFill>
              <a:srgbClr val="4472C4"/>
            </a:solidFill>
            <a:prstDash val="sysDot"/>
            <a:headEnd type="none" w="sm" len="sm"/>
            <a:tailEnd type="none" w="sm" len="sm"/>
          </a:ln>
        </p:spPr>
        <p:txBody>
          <a:bodyPr/>
          <a:lstStyle/>
          <a:p>
            <a:endParaRPr lang="fr-FR" sz="1200"/>
          </a:p>
        </p:txBody>
      </p:sp>
      <p:sp>
        <p:nvSpPr>
          <p:cNvPr id="37" name="AutoShape 37"/>
          <p:cNvSpPr/>
          <p:nvPr/>
        </p:nvSpPr>
        <p:spPr>
          <a:xfrm>
            <a:off x="1490900" y="2710864"/>
            <a:ext cx="0" cy="939291"/>
          </a:xfrm>
          <a:prstGeom prst="line">
            <a:avLst/>
          </a:prstGeom>
          <a:ln w="38100" cap="flat">
            <a:solidFill>
              <a:srgbClr val="4472C4"/>
            </a:solidFill>
            <a:prstDash val="sysDot"/>
            <a:headEnd type="none" w="sm" len="sm"/>
            <a:tailEnd type="none" w="sm" len="sm"/>
          </a:ln>
        </p:spPr>
        <p:txBody>
          <a:bodyPr/>
          <a:lstStyle/>
          <a:p>
            <a:endParaRPr lang="fr-FR" sz="1200"/>
          </a:p>
        </p:txBody>
      </p:sp>
      <p:sp>
        <p:nvSpPr>
          <p:cNvPr id="38" name="AutoShape 38"/>
          <p:cNvSpPr/>
          <p:nvPr/>
        </p:nvSpPr>
        <p:spPr>
          <a:xfrm>
            <a:off x="1478651" y="4768999"/>
            <a:ext cx="524351" cy="0"/>
          </a:xfrm>
          <a:prstGeom prst="line">
            <a:avLst/>
          </a:prstGeom>
          <a:ln w="38100" cap="flat">
            <a:solidFill>
              <a:srgbClr val="4472C4"/>
            </a:solidFill>
            <a:prstDash val="sysDot"/>
            <a:headEnd type="none" w="sm" len="sm"/>
            <a:tailEnd type="none" w="sm" len="sm"/>
          </a:ln>
        </p:spPr>
        <p:txBody>
          <a:bodyPr/>
          <a:lstStyle/>
          <a:p>
            <a:endParaRPr lang="fr-FR" sz="1200"/>
          </a:p>
        </p:txBody>
      </p:sp>
      <p:sp>
        <p:nvSpPr>
          <p:cNvPr id="39" name="AutoShape 39"/>
          <p:cNvSpPr/>
          <p:nvPr/>
        </p:nvSpPr>
        <p:spPr>
          <a:xfrm>
            <a:off x="1478651" y="5708291"/>
            <a:ext cx="524351" cy="0"/>
          </a:xfrm>
          <a:prstGeom prst="line">
            <a:avLst/>
          </a:prstGeom>
          <a:ln w="38100" cap="flat">
            <a:solidFill>
              <a:srgbClr val="4472C4"/>
            </a:solidFill>
            <a:prstDash val="sysDot"/>
            <a:headEnd type="none" w="sm" len="sm"/>
            <a:tailEnd type="none" w="sm" len="sm"/>
          </a:ln>
        </p:spPr>
        <p:txBody>
          <a:bodyPr/>
          <a:lstStyle/>
          <a:p>
            <a:endParaRPr lang="fr-FR" sz="1200"/>
          </a:p>
        </p:txBody>
      </p:sp>
      <p:sp>
        <p:nvSpPr>
          <p:cNvPr id="40" name="AutoShape 40"/>
          <p:cNvSpPr/>
          <p:nvPr/>
        </p:nvSpPr>
        <p:spPr>
          <a:xfrm>
            <a:off x="1478651" y="5238645"/>
            <a:ext cx="524351" cy="863"/>
          </a:xfrm>
          <a:prstGeom prst="line">
            <a:avLst/>
          </a:prstGeom>
          <a:ln w="38100" cap="flat">
            <a:solidFill>
              <a:srgbClr val="4472C4"/>
            </a:solidFill>
            <a:prstDash val="sysDot"/>
            <a:headEnd type="none" w="sm" len="sm"/>
            <a:tailEnd type="none" w="sm" len="sm"/>
          </a:ln>
        </p:spPr>
        <p:txBody>
          <a:bodyPr/>
          <a:lstStyle/>
          <a:p>
            <a:endParaRPr lang="fr-FR" sz="1200"/>
          </a:p>
        </p:txBody>
      </p:sp>
      <p:sp>
        <p:nvSpPr>
          <p:cNvPr id="41" name="AutoShape 41"/>
          <p:cNvSpPr/>
          <p:nvPr/>
        </p:nvSpPr>
        <p:spPr>
          <a:xfrm flipH="1">
            <a:off x="1478651" y="4769000"/>
            <a:ext cx="0" cy="939291"/>
          </a:xfrm>
          <a:prstGeom prst="line">
            <a:avLst/>
          </a:prstGeom>
          <a:ln w="38100" cap="flat">
            <a:solidFill>
              <a:srgbClr val="4472C4"/>
            </a:solidFill>
            <a:prstDash val="sysDot"/>
            <a:headEnd type="none" w="sm" len="sm"/>
            <a:tailEnd type="none" w="sm" len="sm"/>
          </a:ln>
        </p:spPr>
        <p:txBody>
          <a:bodyPr/>
          <a:lstStyle/>
          <a:p>
            <a:endParaRPr lang="fr-FR" sz="1200"/>
          </a:p>
        </p:txBody>
      </p:sp>
      <p:sp>
        <p:nvSpPr>
          <p:cNvPr id="42" name="AutoShape 42"/>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2"/>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sp>
        <p:nvSpPr>
          <p:cNvPr id="6" name="TextBox 6"/>
          <p:cNvSpPr txBox="1"/>
          <p:nvPr/>
        </p:nvSpPr>
        <p:spPr>
          <a:xfrm>
            <a:off x="388620" y="201930"/>
            <a:ext cx="1551933" cy="348942"/>
          </a:xfrm>
          <a:prstGeom prst="rect">
            <a:avLst/>
          </a:prstGeom>
        </p:spPr>
        <p:txBody>
          <a:bodyPr lIns="0" tIns="0" rIns="0" bIns="0" rtlCol="0" anchor="t">
            <a:spAutoFit/>
          </a:bodyPr>
          <a:lstStyle/>
          <a:p>
            <a:pPr>
              <a:lnSpc>
                <a:spcPts val="2880"/>
              </a:lnSpc>
            </a:pPr>
            <a:r>
              <a:rPr lang="en-US" sz="2400" b="1">
                <a:solidFill>
                  <a:srgbClr val="FFFFFF"/>
                </a:solidFill>
                <a:latin typeface="Arial Bold"/>
                <a:ea typeface="Arial Bold"/>
                <a:cs typeface="Arial Bold"/>
                <a:sym typeface="Arial Bold"/>
              </a:rPr>
              <a:t>Sommaire</a:t>
            </a:r>
          </a:p>
        </p:txBody>
      </p:sp>
      <p:sp>
        <p:nvSpPr>
          <p:cNvPr id="7" name="TextBox 7"/>
          <p:cNvSpPr txBox="1"/>
          <p:nvPr/>
        </p:nvSpPr>
        <p:spPr>
          <a:xfrm>
            <a:off x="543586" y="4947663"/>
            <a:ext cx="10768969" cy="961802"/>
          </a:xfrm>
          <a:prstGeom prst="rect">
            <a:avLst/>
          </a:prstGeom>
        </p:spPr>
        <p:txBody>
          <a:bodyPr lIns="0" tIns="0" rIns="0" bIns="0" rtlCol="0" anchor="t">
            <a:spAutoFit/>
          </a:bodyPr>
          <a:lstStyle/>
          <a:p>
            <a:pPr algn="ctr">
              <a:lnSpc>
                <a:spcPts val="2529"/>
              </a:lnSpc>
            </a:pPr>
            <a:r>
              <a:rPr lang="en-US" sz="2107" b="1" spc="133" dirty="0" err="1">
                <a:solidFill>
                  <a:srgbClr val="0368B1"/>
                </a:solidFill>
                <a:latin typeface="Arimo Bold"/>
                <a:ea typeface="Arimo Bold"/>
                <a:cs typeface="Arimo Bold"/>
                <a:sym typeface="Arimo Bold"/>
              </a:rPr>
              <a:t>Faciliter</a:t>
            </a:r>
            <a:r>
              <a:rPr lang="en-US" sz="2107" b="1" spc="133" dirty="0">
                <a:solidFill>
                  <a:srgbClr val="0368B1"/>
                </a:solidFill>
                <a:latin typeface="Arimo Bold"/>
                <a:ea typeface="Arimo Bold"/>
                <a:cs typeface="Arimo Bold"/>
                <a:sym typeface="Arimo Bold"/>
              </a:rPr>
              <a:t> le </a:t>
            </a:r>
            <a:r>
              <a:rPr lang="en-US" sz="2107" b="1" spc="133" dirty="0" err="1">
                <a:solidFill>
                  <a:srgbClr val="0368B1"/>
                </a:solidFill>
                <a:latin typeface="Arimo Bold"/>
                <a:ea typeface="Arimo Bold"/>
                <a:cs typeface="Arimo Bold"/>
                <a:sym typeface="Arimo Bold"/>
              </a:rPr>
              <a:t>developpement</a:t>
            </a:r>
            <a:r>
              <a:rPr lang="en-US" sz="2107" b="1" spc="133" dirty="0">
                <a:solidFill>
                  <a:srgbClr val="0368B1"/>
                </a:solidFill>
                <a:latin typeface="Arimo Bold"/>
                <a:ea typeface="Arimo Bold"/>
                <a:cs typeface="Arimo Bold"/>
                <a:sym typeface="Arimo Bold"/>
              </a:rPr>
              <a:t> </a:t>
            </a:r>
            <a:r>
              <a:rPr lang="en-US" sz="2107" b="1" spc="133" dirty="0" err="1">
                <a:solidFill>
                  <a:srgbClr val="0368B1"/>
                </a:solidFill>
                <a:latin typeface="Arimo Bold"/>
                <a:ea typeface="Arimo Bold"/>
                <a:cs typeface="Arimo Bold"/>
                <a:sym typeface="Arimo Bold"/>
              </a:rPr>
              <a:t>en</a:t>
            </a:r>
            <a:r>
              <a:rPr lang="en-US" sz="2107" b="1" spc="133" dirty="0">
                <a:solidFill>
                  <a:srgbClr val="0368B1"/>
                </a:solidFill>
                <a:latin typeface="Arimo Bold"/>
                <a:ea typeface="Arimo Bold"/>
                <a:cs typeface="Arimo Bold"/>
                <a:sym typeface="Arimo Bold"/>
              </a:rPr>
              <a:t> Europe</a:t>
            </a:r>
          </a:p>
          <a:p>
            <a:pPr algn="ctr">
              <a:lnSpc>
                <a:spcPts val="2529"/>
              </a:lnSpc>
            </a:pPr>
            <a:r>
              <a:rPr lang="en-US" sz="2107" b="1" spc="133" dirty="0">
                <a:solidFill>
                  <a:srgbClr val="0368B1"/>
                </a:solidFill>
                <a:latin typeface="Arimo Bold"/>
                <a:ea typeface="Arimo Bold"/>
                <a:cs typeface="Arimo Bold"/>
                <a:sym typeface="Arimo Bold"/>
              </a:rPr>
              <a:t>de </a:t>
            </a:r>
            <a:r>
              <a:rPr lang="en-US" sz="2107" b="1" spc="133" dirty="0" err="1">
                <a:solidFill>
                  <a:srgbClr val="0368B1"/>
                </a:solidFill>
                <a:latin typeface="Arimo Bold"/>
                <a:ea typeface="Arimo Bold"/>
                <a:cs typeface="Arimo Bold"/>
                <a:sym typeface="Arimo Bold"/>
              </a:rPr>
              <a:t>ce</a:t>
            </a:r>
            <a:r>
              <a:rPr lang="en-US" sz="2107" b="1" spc="133" dirty="0">
                <a:solidFill>
                  <a:srgbClr val="0368B1"/>
                </a:solidFill>
                <a:latin typeface="Arimo Bold"/>
                <a:ea typeface="Arimo Bold"/>
                <a:cs typeface="Arimo Bold"/>
                <a:sym typeface="Arimo Bold"/>
              </a:rPr>
              <a:t> </a:t>
            </a:r>
            <a:r>
              <a:rPr lang="en-US" sz="2107" b="1" spc="133" dirty="0" err="1">
                <a:solidFill>
                  <a:srgbClr val="0368B1"/>
                </a:solidFill>
                <a:latin typeface="Arimo Bold"/>
                <a:ea typeface="Arimo Bold"/>
                <a:cs typeface="Arimo Bold"/>
                <a:sym typeface="Arimo Bold"/>
              </a:rPr>
              <a:t>matériau</a:t>
            </a:r>
            <a:r>
              <a:rPr lang="en-US" sz="2107" b="1" spc="133" dirty="0">
                <a:solidFill>
                  <a:srgbClr val="0368B1"/>
                </a:solidFill>
                <a:latin typeface="Arimo Bold"/>
                <a:ea typeface="Arimo Bold"/>
                <a:cs typeface="Arimo Bold"/>
                <a:sym typeface="Arimo Bold"/>
              </a:rPr>
              <a:t> </a:t>
            </a:r>
            <a:r>
              <a:rPr lang="en-US" sz="2107" b="1" spc="133" dirty="0" err="1">
                <a:solidFill>
                  <a:srgbClr val="0368B1"/>
                </a:solidFill>
                <a:latin typeface="Arimo Bold"/>
                <a:ea typeface="Arimo Bold"/>
                <a:cs typeface="Arimo Bold"/>
                <a:sym typeface="Arimo Bold"/>
              </a:rPr>
              <a:t>structurel</a:t>
            </a:r>
            <a:r>
              <a:rPr lang="en-US" sz="2107" b="1" spc="133" dirty="0">
                <a:solidFill>
                  <a:srgbClr val="0368B1"/>
                </a:solidFill>
                <a:latin typeface="Arimo Bold"/>
                <a:ea typeface="Arimo Bold"/>
                <a:cs typeface="Arimo Bold"/>
                <a:sym typeface="Arimo Bold"/>
              </a:rPr>
              <a:t> </a:t>
            </a:r>
            <a:r>
              <a:rPr lang="en-US" sz="2107" b="1" spc="133" dirty="0" err="1">
                <a:solidFill>
                  <a:srgbClr val="0368B1"/>
                </a:solidFill>
                <a:latin typeface="Arimo Bold"/>
                <a:ea typeface="Arimo Bold"/>
                <a:cs typeface="Arimo Bold"/>
                <a:sym typeface="Arimo Bold"/>
              </a:rPr>
              <a:t>léger</a:t>
            </a:r>
            <a:r>
              <a:rPr lang="en-US" sz="2107" b="1" spc="133" dirty="0">
                <a:solidFill>
                  <a:srgbClr val="0368B1"/>
                </a:solidFill>
                <a:latin typeface="Arimo Bold"/>
                <a:ea typeface="Arimo Bold"/>
                <a:cs typeface="Arimo Bold"/>
                <a:sym typeface="Arimo Bold"/>
              </a:rPr>
              <a:t> </a:t>
            </a:r>
            <a:r>
              <a:rPr lang="en-US" sz="2107" b="1" spc="133" dirty="0" err="1">
                <a:solidFill>
                  <a:srgbClr val="0368B1"/>
                </a:solidFill>
                <a:latin typeface="Arimo Bold"/>
                <a:ea typeface="Arimo Bold"/>
                <a:cs typeface="Arimo Bold"/>
                <a:sym typeface="Arimo Bold"/>
              </a:rPr>
              <a:t>mais</a:t>
            </a:r>
            <a:r>
              <a:rPr lang="en-US" sz="2107" b="1" spc="133" dirty="0">
                <a:solidFill>
                  <a:srgbClr val="0368B1"/>
                </a:solidFill>
                <a:latin typeface="Arimo Bold"/>
                <a:ea typeface="Arimo Bold"/>
                <a:cs typeface="Arimo Bold"/>
                <a:sym typeface="Arimo Bold"/>
              </a:rPr>
              <a:t> à </a:t>
            </a:r>
            <a:r>
              <a:rPr lang="en-US" sz="2107" b="1" spc="133" dirty="0" err="1">
                <a:solidFill>
                  <a:srgbClr val="0368B1"/>
                </a:solidFill>
                <a:latin typeface="Arimo Bold"/>
                <a:ea typeface="Arimo Bold"/>
                <a:cs typeface="Arimo Bold"/>
                <a:sym typeface="Arimo Bold"/>
              </a:rPr>
              <a:t>hautes</a:t>
            </a:r>
            <a:r>
              <a:rPr lang="en-US" sz="2107" b="1" spc="133" dirty="0">
                <a:solidFill>
                  <a:srgbClr val="0368B1"/>
                </a:solidFill>
                <a:latin typeface="Arimo Bold"/>
                <a:ea typeface="Arimo Bold"/>
                <a:cs typeface="Arimo Bold"/>
                <a:sym typeface="Arimo Bold"/>
              </a:rPr>
              <a:t> performances</a:t>
            </a:r>
          </a:p>
          <a:p>
            <a:pPr>
              <a:lnSpc>
                <a:spcPts val="2529"/>
              </a:lnSpc>
            </a:pPr>
            <a:endParaRPr lang="en-US" sz="2107" b="1" spc="133" dirty="0">
              <a:solidFill>
                <a:srgbClr val="0368B1"/>
              </a:solidFill>
              <a:latin typeface="Arimo Bold"/>
              <a:ea typeface="Arimo Bold"/>
              <a:cs typeface="Arimo Bold"/>
              <a:sym typeface="Arimo Bold"/>
            </a:endParaRPr>
          </a:p>
        </p:txBody>
      </p:sp>
      <p:grpSp>
        <p:nvGrpSpPr>
          <p:cNvPr id="8" name="Group 8"/>
          <p:cNvGrpSpPr/>
          <p:nvPr/>
        </p:nvGrpSpPr>
        <p:grpSpPr>
          <a:xfrm>
            <a:off x="468657" y="6276005"/>
            <a:ext cx="950925" cy="855883"/>
            <a:chOff x="0" y="0"/>
            <a:chExt cx="1494066" cy="1344740"/>
          </a:xfrm>
        </p:grpSpPr>
        <p:sp>
          <p:nvSpPr>
            <p:cNvPr id="9" name="Freeform 9"/>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3"/>
              <a:stretch>
                <a:fillRect r="-572328" b="40927"/>
              </a:stretch>
            </a:blipFill>
          </p:spPr>
          <p:txBody>
            <a:bodyPr/>
            <a:lstStyle/>
            <a:p>
              <a:endParaRPr lang="fr-FR" sz="1200"/>
            </a:p>
          </p:txBody>
        </p:sp>
      </p:grpSp>
      <p:sp>
        <p:nvSpPr>
          <p:cNvPr id="10" name="AutoShape 10"/>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11" name="Group 11"/>
          <p:cNvGrpSpPr/>
          <p:nvPr/>
        </p:nvGrpSpPr>
        <p:grpSpPr>
          <a:xfrm>
            <a:off x="11312554" y="6314104"/>
            <a:ext cx="354623" cy="414561"/>
            <a:chOff x="0" y="0"/>
            <a:chExt cx="709246" cy="829121"/>
          </a:xfrm>
        </p:grpSpPr>
        <p:sp>
          <p:nvSpPr>
            <p:cNvPr id="12" name="Freeform 12"/>
            <p:cNvSpPr/>
            <p:nvPr/>
          </p:nvSpPr>
          <p:spPr>
            <a:xfrm>
              <a:off x="0" y="0"/>
              <a:ext cx="709246" cy="829121"/>
            </a:xfrm>
            <a:custGeom>
              <a:avLst/>
              <a:gdLst/>
              <a:ahLst/>
              <a:cxnLst/>
              <a:rect l="l" t="t" r="r" b="b"/>
              <a:pathLst>
                <a:path w="709246" h="829121">
                  <a:moveTo>
                    <a:pt x="0" y="0"/>
                  </a:moveTo>
                  <a:lnTo>
                    <a:pt x="709246" y="0"/>
                  </a:lnTo>
                  <a:lnTo>
                    <a:pt x="709246" y="829121"/>
                  </a:lnTo>
                  <a:lnTo>
                    <a:pt x="0" y="829121"/>
                  </a:lnTo>
                  <a:close/>
                </a:path>
              </a:pathLst>
            </a:custGeom>
            <a:blipFill>
              <a:blip r:embed="rId4">
                <a:alphaModFix amt="0"/>
              </a:blip>
              <a:stretch>
                <a:fillRect t="-84897" r="-673554" b="-72972"/>
              </a:stretch>
            </a:blipFill>
          </p:spPr>
          <p:txBody>
            <a:bodyPr/>
            <a:lstStyle/>
            <a:p>
              <a:endParaRPr lang="fr-FR" sz="1200"/>
            </a:p>
          </p:txBody>
        </p:sp>
        <p:sp>
          <p:nvSpPr>
            <p:cNvPr id="13" name="TextBox 13"/>
            <p:cNvSpPr txBox="1"/>
            <p:nvPr/>
          </p:nvSpPr>
          <p:spPr>
            <a:xfrm>
              <a:off x="0" y="-19050"/>
              <a:ext cx="709246" cy="8481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20</a:t>
              </a:r>
            </a:p>
          </p:txBody>
        </p:sp>
      </p:grpSp>
      <p:sp>
        <p:nvSpPr>
          <p:cNvPr id="14" name="AutoShape 14"/>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sp>
        <p:nvSpPr>
          <p:cNvPr id="15" name="Freeform 15"/>
          <p:cNvSpPr/>
          <p:nvPr/>
        </p:nvSpPr>
        <p:spPr>
          <a:xfrm>
            <a:off x="3353172" y="1885880"/>
            <a:ext cx="522282" cy="522282"/>
          </a:xfrm>
          <a:custGeom>
            <a:avLst/>
            <a:gdLst/>
            <a:ahLst/>
            <a:cxnLst/>
            <a:rect l="l" t="t" r="r" b="b"/>
            <a:pathLst>
              <a:path w="783423" h="783423">
                <a:moveTo>
                  <a:pt x="0" y="0"/>
                </a:moveTo>
                <a:lnTo>
                  <a:pt x="783423" y="0"/>
                </a:lnTo>
                <a:lnTo>
                  <a:pt x="783423" y="783423"/>
                </a:lnTo>
                <a:lnTo>
                  <a:pt x="0" y="7834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sz="1200"/>
          </a:p>
        </p:txBody>
      </p:sp>
      <p:grpSp>
        <p:nvGrpSpPr>
          <p:cNvPr id="16" name="Group 16"/>
          <p:cNvGrpSpPr/>
          <p:nvPr/>
        </p:nvGrpSpPr>
        <p:grpSpPr>
          <a:xfrm>
            <a:off x="3162656" y="3286896"/>
            <a:ext cx="5034765" cy="778117"/>
            <a:chOff x="0" y="0"/>
            <a:chExt cx="1873209" cy="289502"/>
          </a:xfrm>
        </p:grpSpPr>
        <p:sp>
          <p:nvSpPr>
            <p:cNvPr id="17" name="Freeform 17"/>
            <p:cNvSpPr/>
            <p:nvPr/>
          </p:nvSpPr>
          <p:spPr>
            <a:xfrm>
              <a:off x="0" y="0"/>
              <a:ext cx="1873209" cy="289502"/>
            </a:xfrm>
            <a:custGeom>
              <a:avLst/>
              <a:gdLst/>
              <a:ahLst/>
              <a:cxnLst/>
              <a:rect l="l" t="t" r="r" b="b"/>
              <a:pathLst>
                <a:path w="1873209" h="289502">
                  <a:moveTo>
                    <a:pt x="0" y="0"/>
                  </a:moveTo>
                  <a:lnTo>
                    <a:pt x="1873209" y="0"/>
                  </a:lnTo>
                  <a:lnTo>
                    <a:pt x="1873209" y="289502"/>
                  </a:lnTo>
                  <a:lnTo>
                    <a:pt x="0" y="289502"/>
                  </a:lnTo>
                  <a:close/>
                </a:path>
              </a:pathLst>
            </a:custGeom>
            <a:solidFill>
              <a:srgbClr val="FDFEFE"/>
            </a:solidFill>
            <a:ln w="76200" cap="sq">
              <a:solidFill>
                <a:srgbClr val="D9D9D9"/>
              </a:solidFill>
              <a:prstDash val="solid"/>
              <a:miter/>
            </a:ln>
          </p:spPr>
          <p:txBody>
            <a:bodyPr/>
            <a:lstStyle/>
            <a:p>
              <a:endParaRPr lang="fr-FR" sz="1200"/>
            </a:p>
          </p:txBody>
        </p:sp>
        <p:sp>
          <p:nvSpPr>
            <p:cNvPr id="18" name="TextBox 18"/>
            <p:cNvSpPr txBox="1"/>
            <p:nvPr/>
          </p:nvSpPr>
          <p:spPr>
            <a:xfrm>
              <a:off x="0" y="-38100"/>
              <a:ext cx="1873209" cy="327602"/>
            </a:xfrm>
            <a:prstGeom prst="rect">
              <a:avLst/>
            </a:prstGeom>
          </p:spPr>
          <p:txBody>
            <a:bodyPr lIns="33867" tIns="33867" rIns="33867" bIns="33867" rtlCol="0" anchor="ctr"/>
            <a:lstStyle/>
            <a:p>
              <a:pPr algn="ctr">
                <a:lnSpc>
                  <a:spcPts val="1773"/>
                </a:lnSpc>
                <a:spcBef>
                  <a:spcPct val="0"/>
                </a:spcBef>
              </a:pPr>
              <a:endParaRPr sz="1200"/>
            </a:p>
          </p:txBody>
        </p:sp>
      </p:grpSp>
      <p:sp>
        <p:nvSpPr>
          <p:cNvPr id="19" name="Freeform 19"/>
          <p:cNvSpPr/>
          <p:nvPr/>
        </p:nvSpPr>
        <p:spPr>
          <a:xfrm>
            <a:off x="3353172" y="2651231"/>
            <a:ext cx="522282" cy="522282"/>
          </a:xfrm>
          <a:custGeom>
            <a:avLst/>
            <a:gdLst/>
            <a:ahLst/>
            <a:cxnLst/>
            <a:rect l="l" t="t" r="r" b="b"/>
            <a:pathLst>
              <a:path w="783423" h="783423">
                <a:moveTo>
                  <a:pt x="0" y="0"/>
                </a:moveTo>
                <a:lnTo>
                  <a:pt x="783423" y="0"/>
                </a:lnTo>
                <a:lnTo>
                  <a:pt x="783423" y="783423"/>
                </a:lnTo>
                <a:lnTo>
                  <a:pt x="0" y="78342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sz="1200"/>
          </a:p>
        </p:txBody>
      </p:sp>
      <p:sp>
        <p:nvSpPr>
          <p:cNvPr id="20" name="Freeform 20"/>
          <p:cNvSpPr/>
          <p:nvPr/>
        </p:nvSpPr>
        <p:spPr>
          <a:xfrm>
            <a:off x="3353172" y="3414813"/>
            <a:ext cx="522282" cy="522282"/>
          </a:xfrm>
          <a:custGeom>
            <a:avLst/>
            <a:gdLst/>
            <a:ahLst/>
            <a:cxnLst/>
            <a:rect l="l" t="t" r="r" b="b"/>
            <a:pathLst>
              <a:path w="783423" h="783423">
                <a:moveTo>
                  <a:pt x="0" y="0"/>
                </a:moveTo>
                <a:lnTo>
                  <a:pt x="783423" y="0"/>
                </a:lnTo>
                <a:lnTo>
                  <a:pt x="783423" y="783423"/>
                </a:lnTo>
                <a:lnTo>
                  <a:pt x="0" y="78342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fr-FR" sz="1200"/>
          </a:p>
        </p:txBody>
      </p:sp>
      <p:sp>
        <p:nvSpPr>
          <p:cNvPr id="21" name="TextBox 21"/>
          <p:cNvSpPr txBox="1"/>
          <p:nvPr/>
        </p:nvSpPr>
        <p:spPr>
          <a:xfrm>
            <a:off x="4260501" y="2033464"/>
            <a:ext cx="3130387" cy="252633"/>
          </a:xfrm>
          <a:prstGeom prst="rect">
            <a:avLst/>
          </a:prstGeom>
        </p:spPr>
        <p:txBody>
          <a:bodyPr lIns="0" tIns="0" rIns="0" bIns="0" rtlCol="0" anchor="t">
            <a:spAutoFit/>
          </a:bodyPr>
          <a:lstStyle/>
          <a:p>
            <a:pPr>
              <a:lnSpc>
                <a:spcPts val="2083"/>
              </a:lnSpc>
            </a:pPr>
            <a:r>
              <a:rPr lang="en-US" sz="1736" b="1">
                <a:solidFill>
                  <a:srgbClr val="000000"/>
                </a:solidFill>
                <a:latin typeface="Arial Bold"/>
                <a:ea typeface="Arial Bold"/>
                <a:cs typeface="Arial Bold"/>
                <a:sym typeface="Arial Bold"/>
              </a:rPr>
              <a:t>Présentation HMR Expert</a:t>
            </a:r>
          </a:p>
        </p:txBody>
      </p:sp>
      <p:sp>
        <p:nvSpPr>
          <p:cNvPr id="22" name="TextBox 22"/>
          <p:cNvSpPr txBox="1"/>
          <p:nvPr/>
        </p:nvSpPr>
        <p:spPr>
          <a:xfrm>
            <a:off x="4260501" y="2752986"/>
            <a:ext cx="4706275" cy="252633"/>
          </a:xfrm>
          <a:prstGeom prst="rect">
            <a:avLst/>
          </a:prstGeom>
        </p:spPr>
        <p:txBody>
          <a:bodyPr lIns="0" tIns="0" rIns="0" bIns="0" rtlCol="0" anchor="t">
            <a:spAutoFit/>
          </a:bodyPr>
          <a:lstStyle/>
          <a:p>
            <a:pPr>
              <a:lnSpc>
                <a:spcPts val="2083"/>
              </a:lnSpc>
            </a:pPr>
            <a:r>
              <a:rPr lang="en-US" sz="1736" b="1">
                <a:solidFill>
                  <a:srgbClr val="000000"/>
                </a:solidFill>
                <a:latin typeface="Arial Bold"/>
                <a:ea typeface="Arial Bold"/>
                <a:cs typeface="Arial Bold"/>
                <a:sym typeface="Arial Bold"/>
              </a:rPr>
              <a:t>Les technologies Jet d’Encre d’HMR Expert</a:t>
            </a:r>
          </a:p>
        </p:txBody>
      </p:sp>
      <p:sp>
        <p:nvSpPr>
          <p:cNvPr id="23" name="TextBox 23"/>
          <p:cNvSpPr txBox="1"/>
          <p:nvPr/>
        </p:nvSpPr>
        <p:spPr>
          <a:xfrm>
            <a:off x="4260951" y="3532320"/>
            <a:ext cx="3638551" cy="252633"/>
          </a:xfrm>
          <a:prstGeom prst="rect">
            <a:avLst/>
          </a:prstGeom>
        </p:spPr>
        <p:txBody>
          <a:bodyPr lIns="0" tIns="0" rIns="0" bIns="0" rtlCol="0" anchor="t">
            <a:spAutoFit/>
          </a:bodyPr>
          <a:lstStyle/>
          <a:p>
            <a:pPr>
              <a:lnSpc>
                <a:spcPts val="2083"/>
              </a:lnSpc>
            </a:pPr>
            <a:r>
              <a:rPr lang="en-US" sz="1736" b="1">
                <a:solidFill>
                  <a:srgbClr val="000000"/>
                </a:solidFill>
                <a:latin typeface="Arial Bold"/>
                <a:ea typeface="Arial Bold"/>
                <a:cs typeface="Arial Bold"/>
                <a:sym typeface="Arial Bold"/>
              </a:rPr>
              <a:t>Le projet « PDCPD »</a:t>
            </a:r>
          </a:p>
        </p:txBody>
      </p:sp>
      <p:sp>
        <p:nvSpPr>
          <p:cNvPr id="24" name="AutoShape 24"/>
          <p:cNvSpPr/>
          <p:nvPr/>
        </p:nvSpPr>
        <p:spPr>
          <a:xfrm>
            <a:off x="3614313" y="3173513"/>
            <a:ext cx="0" cy="241300"/>
          </a:xfrm>
          <a:prstGeom prst="line">
            <a:avLst/>
          </a:prstGeom>
          <a:ln w="38100" cap="flat">
            <a:solidFill>
              <a:srgbClr val="4472C4">
                <a:alpha val="60784"/>
              </a:srgbClr>
            </a:solidFill>
            <a:prstDash val="solid"/>
            <a:headEnd type="none" w="sm" len="sm"/>
            <a:tailEnd type="none" w="sm" len="sm"/>
          </a:ln>
        </p:spPr>
        <p:txBody>
          <a:bodyPr/>
          <a:lstStyle/>
          <a:p>
            <a:endParaRPr lang="fr-FR" sz="1200"/>
          </a:p>
        </p:txBody>
      </p:sp>
      <p:sp>
        <p:nvSpPr>
          <p:cNvPr id="25" name="AutoShape 25"/>
          <p:cNvSpPr/>
          <p:nvPr/>
        </p:nvSpPr>
        <p:spPr>
          <a:xfrm>
            <a:off x="3614313" y="2408162"/>
            <a:ext cx="0" cy="243069"/>
          </a:xfrm>
          <a:prstGeom prst="line">
            <a:avLst/>
          </a:prstGeom>
          <a:ln w="38100" cap="flat">
            <a:solidFill>
              <a:srgbClr val="4472C4">
                <a:alpha val="60784"/>
              </a:srgbClr>
            </a:solidFill>
            <a:prstDash val="solid"/>
            <a:headEnd type="none" w="sm" len="sm"/>
            <a:tailEnd type="none" w="sm" len="sm"/>
          </a:ln>
        </p:spPr>
        <p:txBody>
          <a:bodyPr/>
          <a:lstStyle/>
          <a:p>
            <a:endParaRPr lang="fr-FR" sz="1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CE68A-C00D-47F3-1431-7A7BA2F6D252}"/>
            </a:ext>
          </a:extLst>
        </p:cNvPr>
        <p:cNvGrpSpPr/>
        <p:nvPr/>
      </p:nvGrpSpPr>
      <p:grpSpPr>
        <a:xfrm>
          <a:off x="0" y="0"/>
          <a:ext cx="0" cy="0"/>
          <a:chOff x="0" y="0"/>
          <a:chExt cx="0" cy="0"/>
        </a:xfrm>
      </p:grpSpPr>
      <p:sp>
        <p:nvSpPr>
          <p:cNvPr id="60" name="矩形 53">
            <a:extLst>
              <a:ext uri="{FF2B5EF4-FFF2-40B4-BE49-F238E27FC236}">
                <a16:creationId xmlns:a16="http://schemas.microsoft.com/office/drawing/2014/main" id="{1E3F40ED-86D1-75AF-7413-26940E02F8BB}"/>
              </a:ext>
            </a:extLst>
          </p:cNvPr>
          <p:cNvSpPr/>
          <p:nvPr/>
        </p:nvSpPr>
        <p:spPr>
          <a:xfrm>
            <a:off x="6213109" y="3234733"/>
            <a:ext cx="5401820" cy="28530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Espace réservé du numéro de diapositive 3">
            <a:extLst>
              <a:ext uri="{FF2B5EF4-FFF2-40B4-BE49-F238E27FC236}">
                <a16:creationId xmlns:a16="http://schemas.microsoft.com/office/drawing/2014/main" id="{8426361F-4938-772F-2747-3AC4ECB5678D}"/>
              </a:ext>
            </a:extLst>
          </p:cNvPr>
          <p:cNvSpPr>
            <a:spLocks noGrp="1"/>
          </p:cNvSpPr>
          <p:nvPr>
            <p:ph type="sldNum" sz="quarter" idx="4"/>
          </p:nvPr>
        </p:nvSpPr>
        <p:spPr/>
        <p:txBody>
          <a:bodyPr/>
          <a:lstStyle/>
          <a:p>
            <a:fld id="{4B60796B-CB92-40D1-9B66-3190DFEF75AD}" type="slidenum">
              <a:rPr lang="fr-FR" smtClean="0"/>
              <a:pPr/>
              <a:t>21</a:t>
            </a:fld>
            <a:endParaRPr lang="fr-FR" dirty="0"/>
          </a:p>
        </p:txBody>
      </p:sp>
      <p:sp>
        <p:nvSpPr>
          <p:cNvPr id="6" name="标题 1">
            <a:extLst>
              <a:ext uri="{FF2B5EF4-FFF2-40B4-BE49-F238E27FC236}">
                <a16:creationId xmlns:a16="http://schemas.microsoft.com/office/drawing/2014/main" id="{6B2E8849-527C-ABFE-183B-10FC61666767}"/>
              </a:ext>
            </a:extLst>
          </p:cNvPr>
          <p:cNvSpPr>
            <a:spLocks noGrp="1"/>
          </p:cNvSpPr>
          <p:nvPr>
            <p:ph type="title"/>
          </p:nvPr>
        </p:nvSpPr>
        <p:spPr>
          <a:xfrm>
            <a:off x="366395" y="219710"/>
            <a:ext cx="7811135" cy="409575"/>
          </a:xfrm>
        </p:spPr>
        <p:txBody>
          <a:bodyPr>
            <a:normAutofit/>
          </a:bodyPr>
          <a:lstStyle/>
          <a:p>
            <a:r>
              <a:rPr lang="en-US" altLang="zh-CN" sz="2220" dirty="0">
                <a:latin typeface="微软雅黑" panose="020B0503020204020204" pitchFamily="34" charset="-122"/>
                <a:ea typeface="微软雅黑" panose="020B0503020204020204" pitchFamily="34" charset="-122"/>
              </a:rPr>
              <a:t>PDCPD Introduction</a:t>
            </a:r>
          </a:p>
        </p:txBody>
      </p:sp>
      <p:sp>
        <p:nvSpPr>
          <p:cNvPr id="7" name="矩形 99">
            <a:extLst>
              <a:ext uri="{FF2B5EF4-FFF2-40B4-BE49-F238E27FC236}">
                <a16:creationId xmlns:a16="http://schemas.microsoft.com/office/drawing/2014/main" id="{C5BE6733-B33B-5EEE-09D0-E6B88B315EF6}"/>
              </a:ext>
            </a:extLst>
          </p:cNvPr>
          <p:cNvSpPr/>
          <p:nvPr/>
        </p:nvSpPr>
        <p:spPr>
          <a:xfrm>
            <a:off x="709420" y="1360715"/>
            <a:ext cx="10920749" cy="1761299"/>
          </a:xfrm>
          <a:prstGeom prst="rect">
            <a:avLst/>
          </a:prstGeom>
          <a:solidFill>
            <a:schemeClr val="bg1">
              <a:lumMod val="95000"/>
            </a:schemeClr>
          </a:solidFill>
          <a:ln>
            <a:noFill/>
          </a:ln>
          <a:effectLst>
            <a:outerShdw blurRad="508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object 36">
            <a:extLst>
              <a:ext uri="{FF2B5EF4-FFF2-40B4-BE49-F238E27FC236}">
                <a16:creationId xmlns:a16="http://schemas.microsoft.com/office/drawing/2014/main" id="{0B4F24D7-4DE4-51B6-B275-FE4EA5C202EE}"/>
              </a:ext>
            </a:extLst>
          </p:cNvPr>
          <p:cNvSpPr txBox="1"/>
          <p:nvPr/>
        </p:nvSpPr>
        <p:spPr>
          <a:xfrm>
            <a:off x="1002665" y="1534795"/>
            <a:ext cx="7993380" cy="228600"/>
          </a:xfrm>
          <a:prstGeom prst="rect">
            <a:avLst/>
          </a:prstGeom>
        </p:spPr>
        <p:txBody>
          <a:bodyPr vert="horz" wrap="square" lIns="0" tIns="13335" rIns="0" bIns="0" rtlCol="0">
            <a:spAutoFit/>
          </a:bodyPr>
          <a:lstStyle/>
          <a:p>
            <a:pPr marL="184150" indent="-171450">
              <a:lnSpc>
                <a:spcPct val="100000"/>
              </a:lnSpc>
              <a:spcBef>
                <a:spcPts val="105"/>
              </a:spcBef>
              <a:buFont typeface="Wingdings" panose="05000000000000000000" pitchFamily="2" charset="2"/>
              <a:buChar char="n"/>
            </a:pPr>
            <a:r>
              <a:rPr lang="en-US" altLang="zh-CN" sz="1400" b="1" dirty="0">
                <a:latin typeface="微软雅黑" panose="020B0503020204020204" pitchFamily="34" charset="-122"/>
                <a:ea typeface="微软雅黑" panose="020B0503020204020204" pitchFamily="34" charset="-122"/>
                <a:cs typeface="UKIJ CJK"/>
              </a:rPr>
              <a:t>Figure 1: Upstream </a:t>
            </a:r>
            <a:r>
              <a:rPr lang="zh-CN" altLang="en-US" sz="1400" b="1" dirty="0">
                <a:latin typeface="微软雅黑" panose="020B0503020204020204" pitchFamily="34" charset="-122"/>
                <a:ea typeface="微软雅黑" panose="020B0503020204020204" pitchFamily="34" charset="-122"/>
                <a:cs typeface="UKIJ CJK"/>
              </a:rPr>
              <a:t>＆</a:t>
            </a:r>
            <a:r>
              <a:rPr lang="en-US" altLang="zh-CN" sz="1400" b="1" dirty="0">
                <a:latin typeface="微软雅黑" panose="020B0503020204020204" pitchFamily="34" charset="-122"/>
                <a:ea typeface="微软雅黑" panose="020B0503020204020204" pitchFamily="34" charset="-122"/>
                <a:cs typeface="UKIJ CJK"/>
              </a:rPr>
              <a:t> Downstream Industry Relationship Diagram of PDCPD</a:t>
            </a:r>
          </a:p>
        </p:txBody>
      </p:sp>
      <p:grpSp>
        <p:nvGrpSpPr>
          <p:cNvPr id="13" name="组合 98">
            <a:extLst>
              <a:ext uri="{FF2B5EF4-FFF2-40B4-BE49-F238E27FC236}">
                <a16:creationId xmlns:a16="http://schemas.microsoft.com/office/drawing/2014/main" id="{EFF4C986-E426-DB45-23D0-C02C37F69ABA}"/>
              </a:ext>
            </a:extLst>
          </p:cNvPr>
          <p:cNvGrpSpPr/>
          <p:nvPr/>
        </p:nvGrpSpPr>
        <p:grpSpPr>
          <a:xfrm>
            <a:off x="1048384" y="1941284"/>
            <a:ext cx="10385425" cy="968375"/>
            <a:chOff x="1218828" y="2017485"/>
            <a:chExt cx="10385425" cy="968375"/>
          </a:xfrm>
        </p:grpSpPr>
        <p:sp>
          <p:nvSpPr>
            <p:cNvPr id="14" name="object 15">
              <a:extLst>
                <a:ext uri="{FF2B5EF4-FFF2-40B4-BE49-F238E27FC236}">
                  <a16:creationId xmlns:a16="http://schemas.microsoft.com/office/drawing/2014/main" id="{DBDBDD3B-1ED0-F55A-7264-3BFF2D91181A}"/>
                </a:ext>
              </a:extLst>
            </p:cNvPr>
            <p:cNvSpPr txBox="1"/>
            <p:nvPr/>
          </p:nvSpPr>
          <p:spPr>
            <a:xfrm>
              <a:off x="1218828" y="2332445"/>
              <a:ext cx="818515" cy="167005"/>
            </a:xfrm>
            <a:prstGeom prst="rect">
              <a:avLst/>
            </a:prstGeom>
          </p:spPr>
          <p:txBody>
            <a:bodyPr vert="horz" wrap="square" lIns="0" tIns="13335" rIns="0" bIns="0" rtlCol="0">
              <a:spAutoFit/>
            </a:bodyPr>
            <a:lstStyle/>
            <a:p>
              <a:pPr marL="12700">
                <a:lnSpc>
                  <a:spcPct val="100000"/>
                </a:lnSpc>
                <a:spcBef>
                  <a:spcPts val="105"/>
                </a:spcBef>
              </a:pPr>
              <a:r>
                <a:rPr lang="en-US" altLang="zh-CN" sz="1000" b="1" dirty="0">
                  <a:latin typeface="微软雅黑" panose="020B0503020204020204" pitchFamily="34" charset="-122"/>
                  <a:ea typeface="微软雅黑" panose="020B0503020204020204" pitchFamily="34" charset="-122"/>
                  <a:cs typeface="Noto Sans CJK HK"/>
                </a:rPr>
                <a:t>Naphtha</a:t>
              </a:r>
            </a:p>
          </p:txBody>
        </p:sp>
        <p:sp>
          <p:nvSpPr>
            <p:cNvPr id="15" name="object 16">
              <a:extLst>
                <a:ext uri="{FF2B5EF4-FFF2-40B4-BE49-F238E27FC236}">
                  <a16:creationId xmlns:a16="http://schemas.microsoft.com/office/drawing/2014/main" id="{B898516B-35BC-0F7B-10DA-A2FAAA99757B}"/>
                </a:ext>
              </a:extLst>
            </p:cNvPr>
            <p:cNvSpPr txBox="1"/>
            <p:nvPr/>
          </p:nvSpPr>
          <p:spPr>
            <a:xfrm>
              <a:off x="2843793" y="2603590"/>
              <a:ext cx="932815" cy="167005"/>
            </a:xfrm>
            <a:prstGeom prst="rect">
              <a:avLst/>
            </a:prstGeom>
          </p:spPr>
          <p:txBody>
            <a:bodyPr vert="horz" wrap="square" lIns="0" tIns="13335" rIns="0" bIns="0" rtlCol="0">
              <a:spAutoFit/>
            </a:bodyPr>
            <a:lstStyle/>
            <a:p>
              <a:pPr marL="12700">
                <a:lnSpc>
                  <a:spcPct val="100000"/>
                </a:lnSpc>
                <a:spcBef>
                  <a:spcPts val="105"/>
                </a:spcBef>
              </a:pPr>
              <a:r>
                <a:rPr sz="1000" b="1" dirty="0">
                  <a:solidFill>
                    <a:srgbClr val="071C28"/>
                  </a:solidFill>
                  <a:latin typeface="微软雅黑" panose="020B0503020204020204" pitchFamily="34" charset="-122"/>
                  <a:ea typeface="微软雅黑" panose="020B0503020204020204" pitchFamily="34" charset="-122"/>
                  <a:cs typeface="Noto Sans CJK HK"/>
                </a:rPr>
                <a:t>C</a:t>
              </a:r>
              <a:r>
                <a:rPr sz="800" b="1" dirty="0">
                  <a:solidFill>
                    <a:srgbClr val="071C28"/>
                  </a:solidFill>
                  <a:latin typeface="微软雅黑" panose="020B0503020204020204" pitchFamily="34" charset="-122"/>
                  <a:ea typeface="微软雅黑" panose="020B0503020204020204" pitchFamily="34" charset="-122"/>
                  <a:cs typeface="Noto Sans CJK HK"/>
                </a:rPr>
                <a:t>5</a:t>
              </a:r>
              <a:r>
                <a:rPr lang="en-US" sz="900" b="1" dirty="0">
                  <a:solidFill>
                    <a:srgbClr val="071C28"/>
                  </a:solidFill>
                  <a:latin typeface="微软雅黑" panose="020B0503020204020204" pitchFamily="34" charset="-122"/>
                  <a:ea typeface="微软雅黑" panose="020B0503020204020204" pitchFamily="34" charset="-122"/>
                  <a:cs typeface="Noto Sans CJK HK"/>
                </a:rPr>
                <a:t> Fr</a:t>
              </a:r>
              <a:r>
                <a:rPr lang="en-US" altLang="zh-CN" sz="1000" b="1" dirty="0">
                  <a:latin typeface="微软雅黑" panose="020B0503020204020204" pitchFamily="34" charset="-122"/>
                  <a:ea typeface="微软雅黑" panose="020B0503020204020204" pitchFamily="34" charset="-122"/>
                  <a:cs typeface="Noto Sans CJK HK"/>
                </a:rPr>
                <a:t>action</a:t>
              </a:r>
            </a:p>
          </p:txBody>
        </p:sp>
        <p:sp>
          <p:nvSpPr>
            <p:cNvPr id="17" name="object 17">
              <a:extLst>
                <a:ext uri="{FF2B5EF4-FFF2-40B4-BE49-F238E27FC236}">
                  <a16:creationId xmlns:a16="http://schemas.microsoft.com/office/drawing/2014/main" id="{7263AAB7-9344-BA35-75C3-92CBA77638BD}"/>
                </a:ext>
              </a:extLst>
            </p:cNvPr>
            <p:cNvSpPr txBox="1"/>
            <p:nvPr/>
          </p:nvSpPr>
          <p:spPr>
            <a:xfrm>
              <a:off x="1942093" y="2232115"/>
              <a:ext cx="516890" cy="295275"/>
            </a:xfrm>
            <a:prstGeom prst="rect">
              <a:avLst/>
            </a:prstGeom>
          </p:spPr>
          <p:txBody>
            <a:bodyPr vert="horz" wrap="square" lIns="0" tIns="15875" rIns="0" bIns="0" rtlCol="0">
              <a:noAutofit/>
            </a:bodyPr>
            <a:lstStyle/>
            <a:p>
              <a:pPr marL="12700">
                <a:lnSpc>
                  <a:spcPct val="100000"/>
                </a:lnSpc>
                <a:spcBef>
                  <a:spcPts val="125"/>
                </a:spcBef>
              </a:pPr>
              <a:r>
                <a:rPr lang="en-US" altLang="zh-CN" sz="900" spc="-25" dirty="0">
                  <a:solidFill>
                    <a:srgbClr val="7E7E7E"/>
                  </a:solidFill>
                  <a:latin typeface="微软雅黑" panose="020B0503020204020204" pitchFamily="34" charset="-122"/>
                  <a:ea typeface="微软雅黑" panose="020B0503020204020204" pitchFamily="34" charset="-122"/>
                  <a:cs typeface="UKIJ CJK"/>
                </a:rPr>
                <a:t>Cracking</a:t>
              </a:r>
            </a:p>
          </p:txBody>
        </p:sp>
        <p:sp>
          <p:nvSpPr>
            <p:cNvPr id="18" name="object 18">
              <a:extLst>
                <a:ext uri="{FF2B5EF4-FFF2-40B4-BE49-F238E27FC236}">
                  <a16:creationId xmlns:a16="http://schemas.microsoft.com/office/drawing/2014/main" id="{169176DA-C329-D566-B3BF-9DC314AC68BE}"/>
                </a:ext>
              </a:extLst>
            </p:cNvPr>
            <p:cNvSpPr txBox="1"/>
            <p:nvPr/>
          </p:nvSpPr>
          <p:spPr>
            <a:xfrm>
              <a:off x="4180468" y="2582635"/>
              <a:ext cx="1097915" cy="228600"/>
            </a:xfrm>
            <a:prstGeom prst="rect">
              <a:avLst/>
            </a:prstGeom>
          </p:spPr>
          <p:txBody>
            <a:bodyPr vert="horz" wrap="square" lIns="0" tIns="13335" rIns="0" bIns="0" rtlCol="0">
              <a:spAutoFit/>
            </a:bodyPr>
            <a:lstStyle/>
            <a:p>
              <a:pPr marL="12700">
                <a:lnSpc>
                  <a:spcPct val="100000"/>
                </a:lnSpc>
                <a:spcBef>
                  <a:spcPts val="105"/>
                </a:spcBef>
              </a:pPr>
              <a:r>
                <a:rPr sz="1400" b="1" spc="35" dirty="0">
                  <a:solidFill>
                    <a:srgbClr val="071C28"/>
                  </a:solidFill>
                  <a:latin typeface="微软雅黑" panose="020B0503020204020204" pitchFamily="34" charset="-122"/>
                  <a:ea typeface="微软雅黑" panose="020B0503020204020204" pitchFamily="34" charset="-122"/>
                  <a:cs typeface="Noto Sans CJK HK"/>
                </a:rPr>
                <a:t>DCPD</a:t>
              </a:r>
              <a:endParaRPr lang="en-US" altLang="zh-CN" sz="1400" b="1" spc="35" dirty="0">
                <a:solidFill>
                  <a:srgbClr val="071C28"/>
                </a:solidFill>
                <a:latin typeface="微软雅黑" panose="020B0503020204020204" pitchFamily="34" charset="-122"/>
                <a:ea typeface="微软雅黑" panose="020B0503020204020204" pitchFamily="34" charset="-122"/>
                <a:cs typeface="Noto Sans CJK HK"/>
              </a:endParaRPr>
            </a:p>
          </p:txBody>
        </p:sp>
        <p:sp>
          <p:nvSpPr>
            <p:cNvPr id="20" name="object 19">
              <a:extLst>
                <a:ext uri="{FF2B5EF4-FFF2-40B4-BE49-F238E27FC236}">
                  <a16:creationId xmlns:a16="http://schemas.microsoft.com/office/drawing/2014/main" id="{12E7B7EE-B0BB-0BC0-38DE-ED2249E0ADB6}"/>
                </a:ext>
              </a:extLst>
            </p:cNvPr>
            <p:cNvSpPr txBox="1"/>
            <p:nvPr/>
          </p:nvSpPr>
          <p:spPr>
            <a:xfrm>
              <a:off x="3553723" y="2461985"/>
              <a:ext cx="1034415" cy="154305"/>
            </a:xfrm>
            <a:prstGeom prst="rect">
              <a:avLst/>
            </a:prstGeom>
          </p:spPr>
          <p:txBody>
            <a:bodyPr vert="horz" wrap="square" lIns="0" tIns="15875" rIns="0" bIns="0" rtlCol="0">
              <a:spAutoFit/>
            </a:bodyPr>
            <a:lstStyle/>
            <a:p>
              <a:pPr marL="12700">
                <a:lnSpc>
                  <a:spcPct val="100000"/>
                </a:lnSpc>
                <a:spcBef>
                  <a:spcPts val="125"/>
                </a:spcBef>
              </a:pPr>
              <a:r>
                <a:rPr lang="en-US" altLang="zh-CN" sz="900" dirty="0">
                  <a:solidFill>
                    <a:srgbClr val="7E7E7E"/>
                  </a:solidFill>
                  <a:latin typeface="微软雅黑" panose="020B0503020204020204" pitchFamily="34" charset="-122"/>
                  <a:ea typeface="微软雅黑" panose="020B0503020204020204" pitchFamily="34" charset="-122"/>
                  <a:cs typeface="UKIJ CJK"/>
                </a:rPr>
                <a:t>Separation</a:t>
              </a:r>
            </a:p>
          </p:txBody>
        </p:sp>
        <p:sp>
          <p:nvSpPr>
            <p:cNvPr id="21" name="object 20">
              <a:extLst>
                <a:ext uri="{FF2B5EF4-FFF2-40B4-BE49-F238E27FC236}">
                  <a16:creationId xmlns:a16="http://schemas.microsoft.com/office/drawing/2014/main" id="{8E4B9549-DEF0-9494-CD9D-25D8E059B7B9}"/>
                </a:ext>
              </a:extLst>
            </p:cNvPr>
            <p:cNvSpPr txBox="1"/>
            <p:nvPr/>
          </p:nvSpPr>
          <p:spPr>
            <a:xfrm>
              <a:off x="5545693" y="2567322"/>
              <a:ext cx="571500" cy="228600"/>
            </a:xfrm>
            <a:prstGeom prst="rect">
              <a:avLst/>
            </a:prstGeom>
          </p:spPr>
          <p:txBody>
            <a:bodyPr vert="horz" wrap="square" lIns="0" tIns="13335" rIns="0" bIns="0" rtlCol="0">
              <a:spAutoFit/>
            </a:bodyPr>
            <a:lstStyle/>
            <a:p>
              <a:pPr marL="12700">
                <a:lnSpc>
                  <a:spcPct val="100000"/>
                </a:lnSpc>
                <a:spcBef>
                  <a:spcPts val="105"/>
                </a:spcBef>
              </a:pPr>
              <a:r>
                <a:rPr sz="1400" b="1" spc="35" dirty="0">
                  <a:solidFill>
                    <a:srgbClr val="071C28"/>
                  </a:solidFill>
                  <a:latin typeface="微软雅黑" panose="020B0503020204020204" pitchFamily="34" charset="-122"/>
                  <a:ea typeface="微软雅黑" panose="020B0503020204020204" pitchFamily="34" charset="-122"/>
                  <a:cs typeface="Noto Sans CJK HK"/>
                </a:rPr>
                <a:t>DCPD</a:t>
              </a:r>
              <a:endParaRPr sz="1400" dirty="0">
                <a:latin typeface="微软雅黑" panose="020B0503020204020204" pitchFamily="34" charset="-122"/>
                <a:ea typeface="微软雅黑" panose="020B0503020204020204" pitchFamily="34" charset="-122"/>
                <a:cs typeface="UKIJ CJK"/>
              </a:endParaRPr>
            </a:p>
          </p:txBody>
        </p:sp>
        <p:sp>
          <p:nvSpPr>
            <p:cNvPr id="22" name="object 21">
              <a:extLst>
                <a:ext uri="{FF2B5EF4-FFF2-40B4-BE49-F238E27FC236}">
                  <a16:creationId xmlns:a16="http://schemas.microsoft.com/office/drawing/2014/main" id="{84467065-73A7-F08F-9871-E811208F6B6F}"/>
                </a:ext>
              </a:extLst>
            </p:cNvPr>
            <p:cNvSpPr txBox="1"/>
            <p:nvPr/>
          </p:nvSpPr>
          <p:spPr>
            <a:xfrm>
              <a:off x="4828168" y="2463890"/>
              <a:ext cx="740410" cy="307975"/>
            </a:xfrm>
            <a:prstGeom prst="rect">
              <a:avLst/>
            </a:prstGeom>
          </p:spPr>
          <p:txBody>
            <a:bodyPr vert="horz" wrap="square" lIns="0" tIns="15875" rIns="0" bIns="0" rtlCol="0">
              <a:noAutofit/>
            </a:bodyPr>
            <a:lstStyle/>
            <a:p>
              <a:pPr marL="12700">
                <a:lnSpc>
                  <a:spcPct val="100000"/>
                </a:lnSpc>
                <a:spcBef>
                  <a:spcPts val="125"/>
                </a:spcBef>
              </a:pPr>
              <a:r>
                <a:rPr lang="en-US" altLang="zh-CN" sz="900" dirty="0">
                  <a:solidFill>
                    <a:srgbClr val="7E7E7E"/>
                  </a:solidFill>
                  <a:latin typeface="微软雅黑" panose="020B0503020204020204" pitchFamily="34" charset="-122"/>
                  <a:ea typeface="微软雅黑" panose="020B0503020204020204" pitchFamily="34" charset="-122"/>
                  <a:cs typeface="UKIJ CJK"/>
                </a:rPr>
                <a:t>Purification</a:t>
              </a:r>
            </a:p>
          </p:txBody>
        </p:sp>
        <p:sp>
          <p:nvSpPr>
            <p:cNvPr id="23" name="object 22">
              <a:extLst>
                <a:ext uri="{FF2B5EF4-FFF2-40B4-BE49-F238E27FC236}">
                  <a16:creationId xmlns:a16="http://schemas.microsoft.com/office/drawing/2014/main" id="{2EF6EC57-4C84-45D7-96B6-B1C145C4EF82}"/>
                </a:ext>
              </a:extLst>
            </p:cNvPr>
            <p:cNvSpPr txBox="1"/>
            <p:nvPr/>
          </p:nvSpPr>
          <p:spPr>
            <a:xfrm>
              <a:off x="7264028" y="2573110"/>
              <a:ext cx="1174750" cy="228600"/>
            </a:xfrm>
            <a:prstGeom prst="rect">
              <a:avLst/>
            </a:prstGeom>
          </p:spPr>
          <p:txBody>
            <a:bodyPr vert="horz" wrap="square" lIns="0" tIns="13335" rIns="0" bIns="0" rtlCol="0">
              <a:spAutoFit/>
            </a:bodyPr>
            <a:lstStyle/>
            <a:p>
              <a:pPr marL="12700">
                <a:lnSpc>
                  <a:spcPct val="100000"/>
                </a:lnSpc>
                <a:spcBef>
                  <a:spcPts val="105"/>
                </a:spcBef>
              </a:pPr>
              <a:r>
                <a:rPr sz="1400" b="1" spc="55" dirty="0">
                  <a:latin typeface="微软雅黑" panose="020B0503020204020204" pitchFamily="34" charset="-122"/>
                  <a:ea typeface="微软雅黑" panose="020B0503020204020204" pitchFamily="34" charset="-122"/>
                  <a:cs typeface="Noto Sans CJK HK"/>
                </a:rPr>
                <a:t>DCPD</a:t>
              </a:r>
              <a:r>
                <a:rPr lang="en-US" sz="1400" b="1" spc="55" dirty="0">
                  <a:latin typeface="微软雅黑" panose="020B0503020204020204" pitchFamily="34" charset="-122"/>
                  <a:ea typeface="微软雅黑" panose="020B0503020204020204" pitchFamily="34" charset="-122"/>
                  <a:cs typeface="Noto Sans CJK HK"/>
                </a:rPr>
                <a:t> </a:t>
              </a:r>
              <a:r>
                <a:rPr lang="en-US" sz="1400" b="1" spc="-25" dirty="0">
                  <a:latin typeface="微软雅黑" panose="020B0503020204020204" pitchFamily="34" charset="-122"/>
                  <a:ea typeface="微软雅黑" panose="020B0503020204020204" pitchFamily="34" charset="-122"/>
                  <a:cs typeface="Noto Sans CJK HK"/>
                </a:rPr>
                <a:t>Resin</a:t>
              </a:r>
            </a:p>
          </p:txBody>
        </p:sp>
        <p:sp>
          <p:nvSpPr>
            <p:cNvPr id="24" name="object 23">
              <a:extLst>
                <a:ext uri="{FF2B5EF4-FFF2-40B4-BE49-F238E27FC236}">
                  <a16:creationId xmlns:a16="http://schemas.microsoft.com/office/drawing/2014/main" id="{EA00CAE6-A913-7DBB-0137-4540DDCBA967}"/>
                </a:ext>
              </a:extLst>
            </p:cNvPr>
            <p:cNvSpPr txBox="1"/>
            <p:nvPr/>
          </p:nvSpPr>
          <p:spPr>
            <a:xfrm>
              <a:off x="9560188" y="2509610"/>
              <a:ext cx="2044065" cy="457200"/>
            </a:xfrm>
            <a:prstGeom prst="rect">
              <a:avLst/>
            </a:prstGeom>
          </p:spPr>
          <p:txBody>
            <a:bodyPr vert="horz" wrap="square" lIns="0" tIns="13335" rIns="0" bIns="0" rtlCol="0">
              <a:spAutoFit/>
            </a:bodyPr>
            <a:lstStyle/>
            <a:p>
              <a:pPr marL="12700">
                <a:lnSpc>
                  <a:spcPct val="100000"/>
                </a:lnSpc>
                <a:spcBef>
                  <a:spcPts val="105"/>
                </a:spcBef>
              </a:pPr>
              <a:r>
                <a:rPr lang="en-US" altLang="zh-CN" sz="1400" b="1" spc="-5" dirty="0">
                  <a:latin typeface="微软雅黑" panose="020B0503020204020204" pitchFamily="34" charset="-122"/>
                  <a:ea typeface="微软雅黑" panose="020B0503020204020204" pitchFamily="34" charset="-122"/>
                  <a:cs typeface="Noto Sans CJK HK"/>
                </a:rPr>
                <a:t>Polydicyclopentadiene</a:t>
              </a:r>
            </a:p>
            <a:p>
              <a:pPr marL="12700">
                <a:lnSpc>
                  <a:spcPct val="100000"/>
                </a:lnSpc>
                <a:spcBef>
                  <a:spcPts val="105"/>
                </a:spcBef>
              </a:pPr>
              <a:r>
                <a:rPr lang="en-US" sz="1400" dirty="0">
                  <a:latin typeface="微软雅黑" panose="020B0503020204020204" pitchFamily="34" charset="-122"/>
                  <a:ea typeface="微软雅黑" panose="020B0503020204020204" pitchFamily="34" charset="-122"/>
                  <a:cs typeface="Noto Sans CJK HK"/>
                </a:rPr>
                <a:t>          </a:t>
              </a:r>
              <a:r>
                <a:rPr sz="1400" b="1" spc="-5" dirty="0">
                  <a:latin typeface="微软雅黑" panose="020B0503020204020204" pitchFamily="34" charset="-122"/>
                  <a:ea typeface="微软雅黑" panose="020B0503020204020204" pitchFamily="34" charset="-122"/>
                  <a:cs typeface="Noto Sans CJK HK"/>
                  <a:sym typeface="+mn-ea"/>
                </a:rPr>
                <a:t>(</a:t>
              </a:r>
              <a:r>
                <a:rPr sz="1400" b="1" spc="-10" dirty="0">
                  <a:latin typeface="微软雅黑" panose="020B0503020204020204" pitchFamily="34" charset="-122"/>
                  <a:ea typeface="微软雅黑" panose="020B0503020204020204" pitchFamily="34" charset="-122"/>
                  <a:cs typeface="Noto Sans CJK HK"/>
                  <a:sym typeface="+mn-ea"/>
                </a:rPr>
                <a:t>PDCPD)</a:t>
              </a:r>
              <a:endParaRPr lang="en-US" sz="1400" dirty="0">
                <a:latin typeface="微软雅黑" panose="020B0503020204020204" pitchFamily="34" charset="-122"/>
                <a:ea typeface="微软雅黑" panose="020B0503020204020204" pitchFamily="34" charset="-122"/>
                <a:cs typeface="Noto Sans CJK HK"/>
              </a:endParaRPr>
            </a:p>
          </p:txBody>
        </p:sp>
        <p:sp>
          <p:nvSpPr>
            <p:cNvPr id="25" name="object 24">
              <a:extLst>
                <a:ext uri="{FF2B5EF4-FFF2-40B4-BE49-F238E27FC236}">
                  <a16:creationId xmlns:a16="http://schemas.microsoft.com/office/drawing/2014/main" id="{60A51359-E4ED-A6E6-7353-FBDCD4DD0EDB}"/>
                </a:ext>
              </a:extLst>
            </p:cNvPr>
            <p:cNvSpPr txBox="1"/>
            <p:nvPr/>
          </p:nvSpPr>
          <p:spPr>
            <a:xfrm>
              <a:off x="6364233" y="2279105"/>
              <a:ext cx="786130" cy="354965"/>
            </a:xfrm>
            <a:prstGeom prst="rect">
              <a:avLst/>
            </a:prstGeom>
          </p:spPr>
          <p:txBody>
            <a:bodyPr vert="horz" wrap="square" lIns="0" tIns="12065" rIns="0" bIns="0" rtlCol="0">
              <a:spAutoFit/>
            </a:bodyPr>
            <a:lstStyle/>
            <a:p>
              <a:pPr marL="160020" marR="5080" indent="-147955">
                <a:lnSpc>
                  <a:spcPct val="148000"/>
                </a:lnSpc>
                <a:spcBef>
                  <a:spcPts val="95"/>
                </a:spcBef>
              </a:pPr>
              <a:r>
                <a:rPr lang="en-US" altLang="zh-CN" sz="900" dirty="0">
                  <a:solidFill>
                    <a:srgbClr val="7E7E7E"/>
                  </a:solidFill>
                  <a:latin typeface="微软雅黑" panose="020B0503020204020204" pitchFamily="34" charset="-122"/>
                  <a:ea typeface="微软雅黑" panose="020B0503020204020204" pitchFamily="34" charset="-122"/>
                  <a:cs typeface="UKIJ CJK"/>
                </a:rPr>
                <a:t>Formulation </a:t>
              </a:r>
            </a:p>
            <a:p>
              <a:pPr marL="160020" marR="5080" indent="-147955" fontAlgn="auto">
                <a:lnSpc>
                  <a:spcPct val="100000"/>
                </a:lnSpc>
                <a:spcBef>
                  <a:spcPts val="0"/>
                </a:spcBef>
              </a:pPr>
              <a:r>
                <a:rPr lang="en-US" altLang="zh-CN" sz="900" dirty="0">
                  <a:solidFill>
                    <a:srgbClr val="7E7E7E"/>
                  </a:solidFill>
                  <a:latin typeface="微软雅黑" panose="020B0503020204020204" pitchFamily="34" charset="-122"/>
                  <a:ea typeface="微软雅黑" panose="020B0503020204020204" pitchFamily="34" charset="-122"/>
                  <a:cs typeface="UKIJ CJK"/>
                </a:rPr>
                <a:t>Modification</a:t>
              </a:r>
            </a:p>
          </p:txBody>
        </p:sp>
        <p:sp>
          <p:nvSpPr>
            <p:cNvPr id="26" name="object 25">
              <a:extLst>
                <a:ext uri="{FF2B5EF4-FFF2-40B4-BE49-F238E27FC236}">
                  <a16:creationId xmlns:a16="http://schemas.microsoft.com/office/drawing/2014/main" id="{A6156700-0D09-89EB-6539-6B8837609AAF}"/>
                </a:ext>
              </a:extLst>
            </p:cNvPr>
            <p:cNvSpPr txBox="1"/>
            <p:nvPr/>
          </p:nvSpPr>
          <p:spPr>
            <a:xfrm>
              <a:off x="8379723" y="2208620"/>
              <a:ext cx="1869441" cy="348615"/>
            </a:xfrm>
            <a:prstGeom prst="rect">
              <a:avLst/>
            </a:prstGeom>
          </p:spPr>
          <p:txBody>
            <a:bodyPr vert="horz" wrap="square" lIns="0" tIns="15875" rIns="0" bIns="0" rtlCol="0">
              <a:noAutofit/>
            </a:bodyPr>
            <a:lstStyle/>
            <a:p>
              <a:pPr marL="201295">
                <a:lnSpc>
                  <a:spcPct val="100000"/>
                </a:lnSpc>
                <a:spcBef>
                  <a:spcPts val="125"/>
                </a:spcBef>
              </a:pPr>
              <a:r>
                <a:rPr lang="en-US" altLang="zh-CN" sz="900" b="1" spc="-25" dirty="0">
                  <a:solidFill>
                    <a:srgbClr val="7E7E7E"/>
                  </a:solidFill>
                  <a:latin typeface="微软雅黑" panose="020B0503020204020204" pitchFamily="34" charset="-122"/>
                  <a:ea typeface="微软雅黑" panose="020B0503020204020204" pitchFamily="34" charset="-122"/>
                  <a:cs typeface="UKIJ CJK"/>
                </a:rPr>
                <a:t>RIM</a:t>
              </a:r>
            </a:p>
            <a:p>
              <a:pPr marL="201295">
                <a:lnSpc>
                  <a:spcPct val="100000"/>
                </a:lnSpc>
                <a:spcBef>
                  <a:spcPts val="125"/>
                </a:spcBef>
              </a:pPr>
              <a:r>
                <a:rPr lang="en-US" altLang="zh-CN" sz="900" spc="-25" dirty="0">
                  <a:solidFill>
                    <a:srgbClr val="7E7E7E"/>
                  </a:solidFill>
                  <a:latin typeface="微软雅黑" panose="020B0503020204020204" pitchFamily="34" charset="-122"/>
                  <a:ea typeface="微软雅黑" panose="020B0503020204020204" pitchFamily="34" charset="-122"/>
                  <a:cs typeface="UKIJ CJK"/>
                </a:rPr>
                <a:t>Reaction Injection Molding</a:t>
              </a:r>
              <a:endParaRPr lang="zh-CN" altLang="en-US" sz="900" dirty="0">
                <a:latin typeface="微软雅黑" panose="020B0503020204020204" pitchFamily="34" charset="-122"/>
                <a:ea typeface="微软雅黑" panose="020B0503020204020204" pitchFamily="34" charset="-122"/>
                <a:cs typeface="UKIJ CJK"/>
              </a:endParaRPr>
            </a:p>
          </p:txBody>
        </p:sp>
        <p:sp>
          <p:nvSpPr>
            <p:cNvPr id="27" name="object 34">
              <a:extLst>
                <a:ext uri="{FF2B5EF4-FFF2-40B4-BE49-F238E27FC236}">
                  <a16:creationId xmlns:a16="http://schemas.microsoft.com/office/drawing/2014/main" id="{3FE33E61-EA16-7802-46B8-CFEFF5E31AE4}"/>
                </a:ext>
              </a:extLst>
            </p:cNvPr>
            <p:cNvSpPr/>
            <p:nvPr/>
          </p:nvSpPr>
          <p:spPr>
            <a:xfrm>
              <a:off x="8884523" y="2708012"/>
              <a:ext cx="56515" cy="5080"/>
            </a:xfrm>
            <a:custGeom>
              <a:avLst/>
              <a:gdLst/>
              <a:ahLst/>
              <a:cxnLst/>
              <a:rect l="l" t="t" r="r" b="b"/>
              <a:pathLst>
                <a:path w="56515" h="5080">
                  <a:moveTo>
                    <a:pt x="4572" y="0"/>
                  </a:moveTo>
                  <a:lnTo>
                    <a:pt x="0" y="0"/>
                  </a:lnTo>
                  <a:lnTo>
                    <a:pt x="0" y="4584"/>
                  </a:lnTo>
                  <a:lnTo>
                    <a:pt x="4572" y="4584"/>
                  </a:lnTo>
                  <a:lnTo>
                    <a:pt x="4572" y="0"/>
                  </a:lnTo>
                  <a:close/>
                </a:path>
                <a:path w="56515" h="5080">
                  <a:moveTo>
                    <a:pt x="16764" y="0"/>
                  </a:moveTo>
                  <a:lnTo>
                    <a:pt x="10668" y="0"/>
                  </a:lnTo>
                  <a:lnTo>
                    <a:pt x="10668" y="4584"/>
                  </a:lnTo>
                  <a:lnTo>
                    <a:pt x="16764" y="4584"/>
                  </a:lnTo>
                  <a:lnTo>
                    <a:pt x="16764" y="0"/>
                  </a:lnTo>
                  <a:close/>
                </a:path>
                <a:path w="56515" h="5080">
                  <a:moveTo>
                    <a:pt x="27432" y="0"/>
                  </a:moveTo>
                  <a:lnTo>
                    <a:pt x="21336" y="0"/>
                  </a:lnTo>
                  <a:lnTo>
                    <a:pt x="21336" y="4584"/>
                  </a:lnTo>
                  <a:lnTo>
                    <a:pt x="27432" y="4584"/>
                  </a:lnTo>
                  <a:lnTo>
                    <a:pt x="27432" y="0"/>
                  </a:lnTo>
                  <a:close/>
                </a:path>
                <a:path w="56515" h="5080">
                  <a:moveTo>
                    <a:pt x="38100" y="0"/>
                  </a:moveTo>
                  <a:lnTo>
                    <a:pt x="33528" y="0"/>
                  </a:lnTo>
                  <a:lnTo>
                    <a:pt x="33528" y="4584"/>
                  </a:lnTo>
                  <a:lnTo>
                    <a:pt x="38100" y="4584"/>
                  </a:lnTo>
                  <a:lnTo>
                    <a:pt x="38100" y="0"/>
                  </a:lnTo>
                  <a:close/>
                </a:path>
                <a:path w="56515" h="5080">
                  <a:moveTo>
                    <a:pt x="50292" y="0"/>
                  </a:moveTo>
                  <a:lnTo>
                    <a:pt x="44196" y="0"/>
                  </a:lnTo>
                  <a:lnTo>
                    <a:pt x="44196" y="4584"/>
                  </a:lnTo>
                  <a:lnTo>
                    <a:pt x="50292" y="4584"/>
                  </a:lnTo>
                  <a:lnTo>
                    <a:pt x="50292" y="0"/>
                  </a:lnTo>
                  <a:close/>
                </a:path>
                <a:path w="56515" h="5080">
                  <a:moveTo>
                    <a:pt x="56388" y="0"/>
                  </a:moveTo>
                  <a:lnTo>
                    <a:pt x="54864" y="0"/>
                  </a:lnTo>
                  <a:lnTo>
                    <a:pt x="54864" y="4584"/>
                  </a:lnTo>
                  <a:lnTo>
                    <a:pt x="56388" y="4584"/>
                  </a:lnTo>
                  <a:lnTo>
                    <a:pt x="56388" y="0"/>
                  </a:lnTo>
                  <a:close/>
                </a:path>
              </a:pathLst>
            </a:custGeom>
            <a:solidFill>
              <a:srgbClr val="90C6F6"/>
            </a:solidFill>
          </p:spPr>
          <p:txBody>
            <a:bodyPr wrap="square" lIns="0" tIns="0" rIns="0" bIns="0" rtlCol="0"/>
            <a:lstStyle/>
            <a:p>
              <a:endParaRPr>
                <a:latin typeface="微软雅黑" panose="020B0503020204020204" pitchFamily="34" charset="-122"/>
                <a:ea typeface="微软雅黑" panose="020B0503020204020204" pitchFamily="34" charset="-122"/>
              </a:endParaRPr>
            </a:p>
          </p:txBody>
        </p:sp>
        <p:sp>
          <p:nvSpPr>
            <p:cNvPr id="28" name="object 16">
              <a:extLst>
                <a:ext uri="{FF2B5EF4-FFF2-40B4-BE49-F238E27FC236}">
                  <a16:creationId xmlns:a16="http://schemas.microsoft.com/office/drawing/2014/main" id="{E8A21DC1-DF78-5C20-2EC9-548876D858D9}"/>
                </a:ext>
              </a:extLst>
            </p:cNvPr>
            <p:cNvSpPr txBox="1"/>
            <p:nvPr/>
          </p:nvSpPr>
          <p:spPr>
            <a:xfrm>
              <a:off x="2859033" y="2017485"/>
              <a:ext cx="749300" cy="167005"/>
            </a:xfrm>
            <a:prstGeom prst="rect">
              <a:avLst/>
            </a:prstGeom>
          </p:spPr>
          <p:txBody>
            <a:bodyPr vert="horz" wrap="square" lIns="0" tIns="13335" rIns="0" bIns="0" rtlCol="0">
              <a:spAutoFit/>
            </a:bodyPr>
            <a:lstStyle/>
            <a:p>
              <a:pPr marL="12700">
                <a:spcBef>
                  <a:spcPts val="105"/>
                </a:spcBef>
              </a:pPr>
              <a:r>
                <a:rPr lang="en-US" altLang="zh-CN" sz="1000" b="1" dirty="0">
                  <a:latin typeface="微软雅黑" panose="020B0503020204020204" pitchFamily="34" charset="-122"/>
                  <a:ea typeface="微软雅黑" panose="020B0503020204020204" pitchFamily="34" charset="-122"/>
                  <a:cs typeface="Noto Sans CJK HK"/>
                </a:rPr>
                <a:t>Ethylene</a:t>
              </a:r>
            </a:p>
          </p:txBody>
        </p:sp>
        <p:sp>
          <p:nvSpPr>
            <p:cNvPr id="29" name="矩形 59">
              <a:extLst>
                <a:ext uri="{FF2B5EF4-FFF2-40B4-BE49-F238E27FC236}">
                  <a16:creationId xmlns:a16="http://schemas.microsoft.com/office/drawing/2014/main" id="{3463C8CF-37CD-935F-0F64-EC85D6A6FC87}"/>
                </a:ext>
              </a:extLst>
            </p:cNvPr>
            <p:cNvSpPr/>
            <p:nvPr/>
          </p:nvSpPr>
          <p:spPr>
            <a:xfrm>
              <a:off x="6159763" y="2278470"/>
              <a:ext cx="2215515" cy="70739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61">
              <a:extLst>
                <a:ext uri="{FF2B5EF4-FFF2-40B4-BE49-F238E27FC236}">
                  <a16:creationId xmlns:a16="http://schemas.microsoft.com/office/drawing/2014/main" id="{1717DB10-D00C-49C9-ED6E-70784DA737D5}"/>
                </a:ext>
              </a:extLst>
            </p:cNvPr>
            <p:cNvSpPr/>
            <p:nvPr/>
          </p:nvSpPr>
          <p:spPr>
            <a:xfrm>
              <a:off x="1824334" y="2393149"/>
              <a:ext cx="68566" cy="6856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62">
              <a:extLst>
                <a:ext uri="{FF2B5EF4-FFF2-40B4-BE49-F238E27FC236}">
                  <a16:creationId xmlns:a16="http://schemas.microsoft.com/office/drawing/2014/main" id="{5BF694F5-F5B0-9550-FE1C-AB1CBD548C0C}"/>
                </a:ext>
              </a:extLst>
            </p:cNvPr>
            <p:cNvSpPr/>
            <p:nvPr/>
          </p:nvSpPr>
          <p:spPr>
            <a:xfrm>
              <a:off x="2775279" y="2097443"/>
              <a:ext cx="68566" cy="6856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63">
              <a:extLst>
                <a:ext uri="{FF2B5EF4-FFF2-40B4-BE49-F238E27FC236}">
                  <a16:creationId xmlns:a16="http://schemas.microsoft.com/office/drawing/2014/main" id="{087EE6AC-4E3A-E20E-DA4E-4DB0CD70DA64}"/>
                </a:ext>
              </a:extLst>
            </p:cNvPr>
            <p:cNvSpPr/>
            <p:nvPr/>
          </p:nvSpPr>
          <p:spPr>
            <a:xfrm>
              <a:off x="2757130" y="2673729"/>
              <a:ext cx="68566" cy="6856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67">
              <a:extLst>
                <a:ext uri="{FF2B5EF4-FFF2-40B4-BE49-F238E27FC236}">
                  <a16:creationId xmlns:a16="http://schemas.microsoft.com/office/drawing/2014/main" id="{F2341AEF-43F2-F6D6-285E-9F635F1560A4}"/>
                </a:ext>
              </a:extLst>
            </p:cNvPr>
            <p:cNvCxnSpPr/>
            <p:nvPr/>
          </p:nvCxnSpPr>
          <p:spPr>
            <a:xfrm>
              <a:off x="1892900" y="2427456"/>
              <a:ext cx="6119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69">
              <a:extLst>
                <a:ext uri="{FF2B5EF4-FFF2-40B4-BE49-F238E27FC236}">
                  <a16:creationId xmlns:a16="http://schemas.microsoft.com/office/drawing/2014/main" id="{DBABF62D-5A4A-87AB-1B09-C9C4172A21CC}"/>
                </a:ext>
              </a:extLst>
            </p:cNvPr>
            <p:cNvCxnSpPr>
              <a:endCxn id="31" idx="2"/>
            </p:cNvCxnSpPr>
            <p:nvPr/>
          </p:nvCxnSpPr>
          <p:spPr>
            <a:xfrm flipV="1">
              <a:off x="2504841" y="2131726"/>
              <a:ext cx="270438" cy="2957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70">
              <a:extLst>
                <a:ext uri="{FF2B5EF4-FFF2-40B4-BE49-F238E27FC236}">
                  <a16:creationId xmlns:a16="http://schemas.microsoft.com/office/drawing/2014/main" id="{79297B1D-F271-3D7A-ADFC-B1795E5DD0EA}"/>
                </a:ext>
              </a:extLst>
            </p:cNvPr>
            <p:cNvCxnSpPr>
              <a:stCxn id="32" idx="1"/>
            </p:cNvCxnSpPr>
            <p:nvPr/>
          </p:nvCxnSpPr>
          <p:spPr>
            <a:xfrm flipH="1" flipV="1">
              <a:off x="2504332" y="2427432"/>
              <a:ext cx="262839" cy="256338"/>
            </a:xfrm>
            <a:prstGeom prst="line">
              <a:avLst/>
            </a:prstGeom>
          </p:spPr>
          <p:style>
            <a:lnRef idx="1">
              <a:schemeClr val="accent1"/>
            </a:lnRef>
            <a:fillRef idx="0">
              <a:schemeClr val="accent1"/>
            </a:fillRef>
            <a:effectRef idx="0">
              <a:schemeClr val="accent1"/>
            </a:effectRef>
            <a:fontRef idx="minor">
              <a:schemeClr val="tx1"/>
            </a:fontRef>
          </p:style>
        </p:cxnSp>
        <p:grpSp>
          <p:nvGrpSpPr>
            <p:cNvPr id="36" name="组合 81">
              <a:extLst>
                <a:ext uri="{FF2B5EF4-FFF2-40B4-BE49-F238E27FC236}">
                  <a16:creationId xmlns:a16="http://schemas.microsoft.com/office/drawing/2014/main" id="{9919F311-A0EE-E246-844C-B864C188EED5}"/>
                </a:ext>
              </a:extLst>
            </p:cNvPr>
            <p:cNvGrpSpPr/>
            <p:nvPr/>
          </p:nvGrpSpPr>
          <p:grpSpPr>
            <a:xfrm>
              <a:off x="3579976" y="2671278"/>
              <a:ext cx="580812" cy="68566"/>
              <a:chOff x="3579976" y="2584191"/>
              <a:chExt cx="580812" cy="68566"/>
            </a:xfrm>
          </p:grpSpPr>
          <p:sp>
            <p:nvSpPr>
              <p:cNvPr id="49" name="椭圆 76">
                <a:extLst>
                  <a:ext uri="{FF2B5EF4-FFF2-40B4-BE49-F238E27FC236}">
                    <a16:creationId xmlns:a16="http://schemas.microsoft.com/office/drawing/2014/main" id="{641BBE7B-5EA7-1B3D-3D4A-E8F9C34D250C}"/>
                  </a:ext>
                </a:extLst>
              </p:cNvPr>
              <p:cNvSpPr/>
              <p:nvPr/>
            </p:nvSpPr>
            <p:spPr>
              <a:xfrm>
                <a:off x="3579976" y="2584191"/>
                <a:ext cx="68566" cy="6856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77">
                <a:extLst>
                  <a:ext uri="{FF2B5EF4-FFF2-40B4-BE49-F238E27FC236}">
                    <a16:creationId xmlns:a16="http://schemas.microsoft.com/office/drawing/2014/main" id="{52BD3A17-2A0A-D6EB-F492-52D9D55A60A7}"/>
                  </a:ext>
                </a:extLst>
              </p:cNvPr>
              <p:cNvSpPr/>
              <p:nvPr/>
            </p:nvSpPr>
            <p:spPr>
              <a:xfrm>
                <a:off x="4092222" y="2584191"/>
                <a:ext cx="68566" cy="6856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1" name="直接连接符 78">
                <a:extLst>
                  <a:ext uri="{FF2B5EF4-FFF2-40B4-BE49-F238E27FC236}">
                    <a16:creationId xmlns:a16="http://schemas.microsoft.com/office/drawing/2014/main" id="{9DCA58D5-CC8A-9795-9EF8-76B1F07E3E41}"/>
                  </a:ext>
                </a:extLst>
              </p:cNvPr>
              <p:cNvCxnSpPr>
                <a:stCxn id="49" idx="6"/>
              </p:cNvCxnSpPr>
              <p:nvPr/>
            </p:nvCxnSpPr>
            <p:spPr>
              <a:xfrm>
                <a:off x="3648204" y="2618474"/>
                <a:ext cx="47434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 name="组合 82">
              <a:extLst>
                <a:ext uri="{FF2B5EF4-FFF2-40B4-BE49-F238E27FC236}">
                  <a16:creationId xmlns:a16="http://schemas.microsoft.com/office/drawing/2014/main" id="{F3A97284-B575-EB15-9958-8540F41A25D6}"/>
                </a:ext>
              </a:extLst>
            </p:cNvPr>
            <p:cNvGrpSpPr/>
            <p:nvPr/>
          </p:nvGrpSpPr>
          <p:grpSpPr>
            <a:xfrm>
              <a:off x="4763015" y="2671278"/>
              <a:ext cx="772920" cy="68566"/>
              <a:chOff x="3492008" y="2584191"/>
              <a:chExt cx="772920" cy="68566"/>
            </a:xfrm>
          </p:grpSpPr>
          <p:sp>
            <p:nvSpPr>
              <p:cNvPr id="46" name="椭圆 83">
                <a:extLst>
                  <a:ext uri="{FF2B5EF4-FFF2-40B4-BE49-F238E27FC236}">
                    <a16:creationId xmlns:a16="http://schemas.microsoft.com/office/drawing/2014/main" id="{600E44DE-6877-21B7-A227-93C1B123B75C}"/>
                  </a:ext>
                </a:extLst>
              </p:cNvPr>
              <p:cNvSpPr/>
              <p:nvPr/>
            </p:nvSpPr>
            <p:spPr>
              <a:xfrm>
                <a:off x="3492008" y="2584191"/>
                <a:ext cx="68566" cy="6856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84">
                <a:extLst>
                  <a:ext uri="{FF2B5EF4-FFF2-40B4-BE49-F238E27FC236}">
                    <a16:creationId xmlns:a16="http://schemas.microsoft.com/office/drawing/2014/main" id="{8394CEAC-7DC3-B490-F6D4-5CEAB4BFD361}"/>
                  </a:ext>
                </a:extLst>
              </p:cNvPr>
              <p:cNvSpPr/>
              <p:nvPr/>
            </p:nvSpPr>
            <p:spPr>
              <a:xfrm>
                <a:off x="4196362" y="2584191"/>
                <a:ext cx="68566" cy="6856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85">
                <a:extLst>
                  <a:ext uri="{FF2B5EF4-FFF2-40B4-BE49-F238E27FC236}">
                    <a16:creationId xmlns:a16="http://schemas.microsoft.com/office/drawing/2014/main" id="{C165FEB3-87D4-97D9-DCBF-360028B6DD35}"/>
                  </a:ext>
                </a:extLst>
              </p:cNvPr>
              <p:cNvCxnSpPr>
                <a:stCxn id="46" idx="6"/>
                <a:endCxn id="47" idx="2"/>
              </p:cNvCxnSpPr>
              <p:nvPr/>
            </p:nvCxnSpPr>
            <p:spPr>
              <a:xfrm>
                <a:off x="3571251" y="2618474"/>
                <a:ext cx="625266"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8" name="组合 96">
              <a:extLst>
                <a:ext uri="{FF2B5EF4-FFF2-40B4-BE49-F238E27FC236}">
                  <a16:creationId xmlns:a16="http://schemas.microsoft.com/office/drawing/2014/main" id="{16887CBC-33F8-6506-E450-FBFF0D6DD8E5}"/>
                </a:ext>
              </a:extLst>
            </p:cNvPr>
            <p:cNvGrpSpPr/>
            <p:nvPr/>
          </p:nvGrpSpPr>
          <p:grpSpPr>
            <a:xfrm>
              <a:off x="8458929" y="2662388"/>
              <a:ext cx="1090618" cy="77456"/>
              <a:chOff x="8463692" y="2575301"/>
              <a:chExt cx="1090618" cy="77456"/>
            </a:xfrm>
          </p:grpSpPr>
          <p:sp>
            <p:nvSpPr>
              <p:cNvPr id="43" name="椭圆 87">
                <a:extLst>
                  <a:ext uri="{FF2B5EF4-FFF2-40B4-BE49-F238E27FC236}">
                    <a16:creationId xmlns:a16="http://schemas.microsoft.com/office/drawing/2014/main" id="{C0F87682-E978-D795-802A-58F28F8E9513}"/>
                  </a:ext>
                </a:extLst>
              </p:cNvPr>
              <p:cNvSpPr/>
              <p:nvPr/>
            </p:nvSpPr>
            <p:spPr>
              <a:xfrm>
                <a:off x="8463692" y="2584191"/>
                <a:ext cx="68566" cy="6856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88">
                <a:extLst>
                  <a:ext uri="{FF2B5EF4-FFF2-40B4-BE49-F238E27FC236}">
                    <a16:creationId xmlns:a16="http://schemas.microsoft.com/office/drawing/2014/main" id="{AE571DA2-9564-F053-CCBE-1B83C180FC7D}"/>
                  </a:ext>
                </a:extLst>
              </p:cNvPr>
              <p:cNvSpPr/>
              <p:nvPr/>
            </p:nvSpPr>
            <p:spPr>
              <a:xfrm>
                <a:off x="9485744" y="2575301"/>
                <a:ext cx="68566" cy="6856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5" name="直接连接符 89">
                <a:extLst>
                  <a:ext uri="{FF2B5EF4-FFF2-40B4-BE49-F238E27FC236}">
                    <a16:creationId xmlns:a16="http://schemas.microsoft.com/office/drawing/2014/main" id="{7ECF83E1-810E-1C13-0F35-75ED34D81E89}"/>
                  </a:ext>
                </a:extLst>
              </p:cNvPr>
              <p:cNvCxnSpPr>
                <a:stCxn id="43" idx="6"/>
                <a:endCxn id="44" idx="2"/>
              </p:cNvCxnSpPr>
              <p:nvPr/>
            </p:nvCxnSpPr>
            <p:spPr>
              <a:xfrm flipV="1">
                <a:off x="8538734" y="2609584"/>
                <a:ext cx="947211" cy="889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9" name="组合 95">
              <a:extLst>
                <a:ext uri="{FF2B5EF4-FFF2-40B4-BE49-F238E27FC236}">
                  <a16:creationId xmlns:a16="http://schemas.microsoft.com/office/drawing/2014/main" id="{FBE82C01-B8FF-D43C-717E-77D123879DC9}"/>
                </a:ext>
              </a:extLst>
            </p:cNvPr>
            <p:cNvGrpSpPr/>
            <p:nvPr/>
          </p:nvGrpSpPr>
          <p:grpSpPr>
            <a:xfrm>
              <a:off x="6198073" y="2662835"/>
              <a:ext cx="1065979" cy="68566"/>
              <a:chOff x="6198073" y="2575748"/>
              <a:chExt cx="1065979" cy="68566"/>
            </a:xfrm>
          </p:grpSpPr>
          <p:sp>
            <p:nvSpPr>
              <p:cNvPr id="40" name="椭圆 91">
                <a:extLst>
                  <a:ext uri="{FF2B5EF4-FFF2-40B4-BE49-F238E27FC236}">
                    <a16:creationId xmlns:a16="http://schemas.microsoft.com/office/drawing/2014/main" id="{CAEE8AEC-8ADB-76DF-F26E-109E1D560403}"/>
                  </a:ext>
                </a:extLst>
              </p:cNvPr>
              <p:cNvSpPr/>
              <p:nvPr/>
            </p:nvSpPr>
            <p:spPr>
              <a:xfrm>
                <a:off x="6198073" y="2575748"/>
                <a:ext cx="68566" cy="6856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92">
                <a:extLst>
                  <a:ext uri="{FF2B5EF4-FFF2-40B4-BE49-F238E27FC236}">
                    <a16:creationId xmlns:a16="http://schemas.microsoft.com/office/drawing/2014/main" id="{7DFF784B-F85E-CF30-AE15-67B9265FB050}"/>
                  </a:ext>
                </a:extLst>
              </p:cNvPr>
              <p:cNvSpPr/>
              <p:nvPr/>
            </p:nvSpPr>
            <p:spPr>
              <a:xfrm>
                <a:off x="7195486" y="2575748"/>
                <a:ext cx="68566" cy="6856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2" name="直接连接符 93">
                <a:extLst>
                  <a:ext uri="{FF2B5EF4-FFF2-40B4-BE49-F238E27FC236}">
                    <a16:creationId xmlns:a16="http://schemas.microsoft.com/office/drawing/2014/main" id="{A90F4845-0CFE-7251-BDF7-7509125399E5}"/>
                  </a:ext>
                </a:extLst>
              </p:cNvPr>
              <p:cNvCxnSpPr>
                <a:stCxn id="40" idx="6"/>
                <a:endCxn id="41" idx="2"/>
              </p:cNvCxnSpPr>
              <p:nvPr/>
            </p:nvCxnSpPr>
            <p:spPr>
              <a:xfrm>
                <a:off x="6266417" y="2610031"/>
                <a:ext cx="919553"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2" name="object 17">
            <a:extLst>
              <a:ext uri="{FF2B5EF4-FFF2-40B4-BE49-F238E27FC236}">
                <a16:creationId xmlns:a16="http://schemas.microsoft.com/office/drawing/2014/main" id="{16947C6E-7EA8-0029-2E5D-E775A7057A06}"/>
              </a:ext>
            </a:extLst>
          </p:cNvPr>
          <p:cNvSpPr txBox="1"/>
          <p:nvPr/>
        </p:nvSpPr>
        <p:spPr>
          <a:xfrm>
            <a:off x="3979545" y="2741295"/>
            <a:ext cx="986155" cy="193040"/>
          </a:xfrm>
          <a:prstGeom prst="rect">
            <a:avLst/>
          </a:prstGeom>
        </p:spPr>
        <p:txBody>
          <a:bodyPr vert="horz" wrap="square" lIns="0" tIns="15875" rIns="0" bIns="0" rtlCol="0">
            <a:noAutofit/>
          </a:bodyPr>
          <a:lstStyle/>
          <a:p>
            <a:pPr marL="12700">
              <a:lnSpc>
                <a:spcPct val="100000"/>
              </a:lnSpc>
              <a:spcBef>
                <a:spcPts val="125"/>
              </a:spcBef>
            </a:pPr>
            <a:r>
              <a:rPr lang="en-US" altLang="zh-CN" sz="900" spc="-25" dirty="0">
                <a:solidFill>
                  <a:srgbClr val="7E7E7E"/>
                </a:solidFill>
                <a:latin typeface="微软雅黑" panose="020B0503020204020204" pitchFamily="34" charset="-122"/>
                <a:ea typeface="微软雅黑" panose="020B0503020204020204" pitchFamily="34" charset="-122"/>
                <a:cs typeface="UKIJ CJK"/>
              </a:rPr>
              <a:t>80% Purity</a:t>
            </a:r>
          </a:p>
        </p:txBody>
      </p:sp>
      <p:sp>
        <p:nvSpPr>
          <p:cNvPr id="53" name="object 17">
            <a:extLst>
              <a:ext uri="{FF2B5EF4-FFF2-40B4-BE49-F238E27FC236}">
                <a16:creationId xmlns:a16="http://schemas.microsoft.com/office/drawing/2014/main" id="{9F2E533C-588C-98F5-A7F4-8E32A4D7A48D}"/>
              </a:ext>
            </a:extLst>
          </p:cNvPr>
          <p:cNvSpPr txBox="1"/>
          <p:nvPr/>
        </p:nvSpPr>
        <p:spPr>
          <a:xfrm>
            <a:off x="5365750" y="2734945"/>
            <a:ext cx="986155" cy="193040"/>
          </a:xfrm>
          <a:prstGeom prst="rect">
            <a:avLst/>
          </a:prstGeom>
        </p:spPr>
        <p:txBody>
          <a:bodyPr vert="horz" wrap="square" lIns="0" tIns="15875" rIns="0" bIns="0" rtlCol="0">
            <a:noAutofit/>
          </a:bodyPr>
          <a:lstStyle/>
          <a:p>
            <a:pPr marL="12700">
              <a:lnSpc>
                <a:spcPct val="100000"/>
              </a:lnSpc>
              <a:spcBef>
                <a:spcPts val="125"/>
              </a:spcBef>
            </a:pPr>
            <a:r>
              <a:rPr lang="en-US" altLang="zh-CN" sz="900" spc="-25" dirty="0">
                <a:solidFill>
                  <a:srgbClr val="7E7E7E"/>
                </a:solidFill>
                <a:latin typeface="微软雅黑" panose="020B0503020204020204" pitchFamily="34" charset="-122"/>
                <a:ea typeface="微软雅黑" panose="020B0503020204020204" pitchFamily="34" charset="-122"/>
                <a:cs typeface="UKIJ CJK"/>
              </a:rPr>
              <a:t>99% Purity</a:t>
            </a:r>
          </a:p>
        </p:txBody>
      </p:sp>
      <p:sp>
        <p:nvSpPr>
          <p:cNvPr id="54" name="object 17">
            <a:extLst>
              <a:ext uri="{FF2B5EF4-FFF2-40B4-BE49-F238E27FC236}">
                <a16:creationId xmlns:a16="http://schemas.microsoft.com/office/drawing/2014/main" id="{12B30DFD-5301-FF1A-5E13-334E38FBC4C5}"/>
              </a:ext>
            </a:extLst>
          </p:cNvPr>
          <p:cNvSpPr txBox="1"/>
          <p:nvPr/>
        </p:nvSpPr>
        <p:spPr>
          <a:xfrm>
            <a:off x="6341744" y="2665184"/>
            <a:ext cx="516890" cy="295275"/>
          </a:xfrm>
          <a:prstGeom prst="rect">
            <a:avLst/>
          </a:prstGeom>
        </p:spPr>
        <p:txBody>
          <a:bodyPr vert="horz" wrap="square" lIns="0" tIns="15875" rIns="0" bIns="0" rtlCol="0">
            <a:noAutofit/>
          </a:bodyPr>
          <a:lstStyle/>
          <a:p>
            <a:pPr marL="12700">
              <a:lnSpc>
                <a:spcPct val="100000"/>
              </a:lnSpc>
              <a:spcBef>
                <a:spcPts val="125"/>
              </a:spcBef>
            </a:pPr>
            <a:r>
              <a:rPr lang="en-US" altLang="zh-CN" sz="900" spc="-25" dirty="0">
                <a:solidFill>
                  <a:srgbClr val="7E7E7E"/>
                </a:solidFill>
                <a:latin typeface="微软雅黑" panose="020B0503020204020204" pitchFamily="34" charset="-122"/>
                <a:ea typeface="微软雅黑" panose="020B0503020204020204" pitchFamily="34" charset="-122"/>
                <a:cs typeface="UKIJ CJK"/>
              </a:rPr>
              <a:t>Catalyst</a:t>
            </a:r>
          </a:p>
        </p:txBody>
      </p:sp>
      <p:sp>
        <p:nvSpPr>
          <p:cNvPr id="55" name="object 17">
            <a:extLst>
              <a:ext uri="{FF2B5EF4-FFF2-40B4-BE49-F238E27FC236}">
                <a16:creationId xmlns:a16="http://schemas.microsoft.com/office/drawing/2014/main" id="{E8460C17-F761-D6D7-2742-479A03B5BA85}"/>
              </a:ext>
            </a:extLst>
          </p:cNvPr>
          <p:cNvSpPr txBox="1"/>
          <p:nvPr/>
        </p:nvSpPr>
        <p:spPr>
          <a:xfrm>
            <a:off x="8384540" y="2665095"/>
            <a:ext cx="986155" cy="370840"/>
          </a:xfrm>
          <a:prstGeom prst="rect">
            <a:avLst/>
          </a:prstGeom>
        </p:spPr>
        <p:txBody>
          <a:bodyPr vert="horz" wrap="square" lIns="0" tIns="15875" rIns="0" bIns="0" rtlCol="0">
            <a:noAutofit/>
          </a:bodyPr>
          <a:lstStyle/>
          <a:p>
            <a:pPr marL="12700">
              <a:lnSpc>
                <a:spcPct val="100000"/>
              </a:lnSpc>
              <a:spcBef>
                <a:spcPts val="125"/>
              </a:spcBef>
            </a:pPr>
            <a:r>
              <a:rPr lang="en-US" altLang="zh-CN" sz="900" spc="-25" dirty="0">
                <a:solidFill>
                  <a:srgbClr val="7E7E7E"/>
                </a:solidFill>
                <a:latin typeface="微软雅黑" panose="020B0503020204020204" pitchFamily="34" charset="-122"/>
                <a:ea typeface="微软雅黑" panose="020B0503020204020204" pitchFamily="34" charset="-122"/>
                <a:cs typeface="UKIJ CJK"/>
              </a:rPr>
              <a:t>    Low Pressure</a:t>
            </a:r>
          </a:p>
          <a:p>
            <a:pPr marL="12700">
              <a:lnSpc>
                <a:spcPct val="100000"/>
              </a:lnSpc>
              <a:spcBef>
                <a:spcPts val="125"/>
              </a:spcBef>
            </a:pPr>
            <a:r>
              <a:rPr lang="en-US" altLang="zh-CN" sz="900" spc="-25" dirty="0">
                <a:solidFill>
                  <a:srgbClr val="7E7E7E"/>
                </a:solidFill>
                <a:latin typeface="微软雅黑" panose="020B0503020204020204" pitchFamily="34" charset="-122"/>
                <a:ea typeface="微软雅黑" panose="020B0503020204020204" pitchFamily="34" charset="-122"/>
                <a:cs typeface="UKIJ CJK"/>
              </a:rPr>
              <a:t>Low Temperature</a:t>
            </a:r>
          </a:p>
        </p:txBody>
      </p:sp>
      <p:sp>
        <p:nvSpPr>
          <p:cNvPr id="56" name="矩形 52">
            <a:extLst>
              <a:ext uri="{FF2B5EF4-FFF2-40B4-BE49-F238E27FC236}">
                <a16:creationId xmlns:a16="http://schemas.microsoft.com/office/drawing/2014/main" id="{EEB3125D-74DD-EF8E-F890-879DDF45DA0C}"/>
              </a:ext>
            </a:extLst>
          </p:cNvPr>
          <p:cNvSpPr/>
          <p:nvPr/>
        </p:nvSpPr>
        <p:spPr>
          <a:xfrm>
            <a:off x="694180" y="3234734"/>
            <a:ext cx="5401820" cy="28530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5">
            <a:extLst>
              <a:ext uri="{FF2B5EF4-FFF2-40B4-BE49-F238E27FC236}">
                <a16:creationId xmlns:a16="http://schemas.microsoft.com/office/drawing/2014/main" id="{A4C89E2B-01B1-4474-218E-68A3D34EE7C4}"/>
              </a:ext>
            </a:extLst>
          </p:cNvPr>
          <p:cNvSpPr txBox="1"/>
          <p:nvPr/>
        </p:nvSpPr>
        <p:spPr>
          <a:xfrm>
            <a:off x="856272" y="3407241"/>
            <a:ext cx="5041607" cy="263956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n"/>
            </a:pPr>
            <a:r>
              <a:rPr lang="fr-FR" altLang="zh-CN" sz="1400" dirty="0">
                <a:solidFill>
                  <a:schemeClr val="bg1"/>
                </a:solidFill>
                <a:latin typeface="微软雅黑" panose="020B0503020204020204" pitchFamily="34" charset="-122"/>
                <a:ea typeface="微软雅黑" panose="020B0503020204020204" pitchFamily="34" charset="-122"/>
              </a:rPr>
              <a:t>Le PDCPD est un polymère obtenu par polymérisation catalytique organométallique du </a:t>
            </a:r>
            <a:r>
              <a:rPr lang="fr-FR" altLang="zh-CN" sz="1400" dirty="0" err="1">
                <a:solidFill>
                  <a:schemeClr val="bg1"/>
                </a:solidFill>
                <a:latin typeface="微软雅黑" panose="020B0503020204020204" pitchFamily="34" charset="-122"/>
                <a:ea typeface="微软雅黑" panose="020B0503020204020204" pitchFamily="34" charset="-122"/>
              </a:rPr>
              <a:t>dicyclopentadiène</a:t>
            </a:r>
            <a:r>
              <a:rPr lang="fr-FR" altLang="zh-CN" sz="1400" dirty="0">
                <a:solidFill>
                  <a:schemeClr val="bg1"/>
                </a:solidFill>
                <a:latin typeface="微软雅黑" panose="020B0503020204020204" pitchFamily="34" charset="-122"/>
                <a:ea typeface="微软雅黑" panose="020B0503020204020204" pitchFamily="34" charset="-122"/>
              </a:rPr>
              <a:t>.</a:t>
            </a:r>
          </a:p>
          <a:p>
            <a:pPr algn="just">
              <a:lnSpc>
                <a:spcPct val="150000"/>
              </a:lnSpc>
            </a:pPr>
            <a:endParaRPr lang="fr-FR" altLang="zh-CN" sz="1400" dirty="0">
              <a:solidFill>
                <a:schemeClr val="bg1"/>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n"/>
            </a:pPr>
            <a:r>
              <a:rPr lang="fr-FR" altLang="zh-CN" sz="1400" dirty="0">
                <a:solidFill>
                  <a:schemeClr val="bg1"/>
                </a:solidFill>
                <a:latin typeface="微软雅黑" panose="020B0503020204020204" pitchFamily="34" charset="-122"/>
                <a:ea typeface="微软雅黑" panose="020B0503020204020204" pitchFamily="34" charset="-122"/>
              </a:rPr>
              <a:t>Le PDCPD est une résine </a:t>
            </a:r>
            <a:r>
              <a:rPr lang="fr-FR" altLang="zh-CN" sz="1400" b="1" dirty="0">
                <a:solidFill>
                  <a:schemeClr val="bg1"/>
                </a:solidFill>
                <a:latin typeface="微软雅黑" panose="020B0503020204020204" pitchFamily="34" charset="-122"/>
                <a:ea typeface="微软雅黑" panose="020B0503020204020204" pitchFamily="34" charset="-122"/>
              </a:rPr>
              <a:t>thermodurcissable</a:t>
            </a:r>
            <a:r>
              <a:rPr lang="fr-FR" altLang="zh-CN" sz="1400" dirty="0">
                <a:solidFill>
                  <a:schemeClr val="bg1"/>
                </a:solidFill>
                <a:latin typeface="微软雅黑" panose="020B0503020204020204" pitchFamily="34" charset="-122"/>
                <a:ea typeface="微软雅黑" panose="020B0503020204020204" pitchFamily="34" charset="-122"/>
              </a:rPr>
              <a:t> légèrement réticulée dont les propriétés mécaniques sont similaires à celles des plastiques techniques thermoplastiques. </a:t>
            </a:r>
          </a:p>
        </p:txBody>
      </p:sp>
      <p:pic>
        <p:nvPicPr>
          <p:cNvPr id="59" name="object 7">
            <a:extLst>
              <a:ext uri="{FF2B5EF4-FFF2-40B4-BE49-F238E27FC236}">
                <a16:creationId xmlns:a16="http://schemas.microsoft.com/office/drawing/2014/main" id="{C4916B13-FF2F-0409-D95B-5DB03D35096A}"/>
              </a:ext>
            </a:extLst>
          </p:cNvPr>
          <p:cNvPicPr/>
          <p:nvPr/>
        </p:nvPicPr>
        <p:blipFill>
          <a:blip r:embed="rId2" cstate="screen"/>
          <a:stretch>
            <a:fillRect/>
          </a:stretch>
        </p:blipFill>
        <p:spPr>
          <a:xfrm>
            <a:off x="6377542" y="3408827"/>
            <a:ext cx="5072653" cy="2511769"/>
          </a:xfrm>
          <a:prstGeom prst="rect">
            <a:avLst/>
          </a:prstGeom>
          <a:ln>
            <a:noFill/>
          </a:ln>
          <a:effectLst>
            <a:outerShdw blurRad="50800" algn="ctr" rotWithShape="0">
              <a:prstClr val="black">
                <a:alpha val="40000"/>
              </a:prstClr>
            </a:outerShdw>
          </a:effectLst>
        </p:spPr>
      </p:pic>
    </p:spTree>
    <p:extLst>
      <p:ext uri="{BB962C8B-B14F-4D97-AF65-F5344CB8AC3E}">
        <p14:creationId xmlns:p14="http://schemas.microsoft.com/office/powerpoint/2010/main" val="3571152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2A65F-5B82-2426-5D93-33E77D0D69E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13457D8-A0B5-F643-BCF2-8E2B99513458}"/>
              </a:ext>
            </a:extLst>
          </p:cNvPr>
          <p:cNvSpPr>
            <a:spLocks noGrp="1"/>
          </p:cNvSpPr>
          <p:nvPr>
            <p:ph type="sldNum" sz="quarter" idx="4"/>
          </p:nvPr>
        </p:nvSpPr>
        <p:spPr/>
        <p:txBody>
          <a:bodyPr/>
          <a:lstStyle/>
          <a:p>
            <a:fld id="{4B60796B-CB92-40D1-9B66-3190DFEF75AD}" type="slidenum">
              <a:rPr lang="fr-FR" smtClean="0"/>
              <a:pPr/>
              <a:t>22</a:t>
            </a:fld>
            <a:endParaRPr lang="fr-FR" dirty="0"/>
          </a:p>
        </p:txBody>
      </p:sp>
      <p:sp>
        <p:nvSpPr>
          <p:cNvPr id="2" name="标题 1">
            <a:extLst>
              <a:ext uri="{FF2B5EF4-FFF2-40B4-BE49-F238E27FC236}">
                <a16:creationId xmlns:a16="http://schemas.microsoft.com/office/drawing/2014/main" id="{46442C6D-0F31-0BB4-CC74-0B9CAF264638}"/>
              </a:ext>
            </a:extLst>
          </p:cNvPr>
          <p:cNvSpPr>
            <a:spLocks noGrp="1"/>
          </p:cNvSpPr>
          <p:nvPr>
            <p:ph type="title"/>
          </p:nvPr>
        </p:nvSpPr>
        <p:spPr>
          <a:xfrm>
            <a:off x="330200" y="207645"/>
            <a:ext cx="9239250" cy="409575"/>
          </a:xfrm>
        </p:spPr>
        <p:txBody>
          <a:bodyPr>
            <a:normAutofit/>
          </a:bodyPr>
          <a:lstStyle/>
          <a:p>
            <a:r>
              <a:rPr lang="en-US" altLang="zh-CN" sz="2220" dirty="0">
                <a:latin typeface="微软雅黑" panose="020B0503020204020204" pitchFamily="34" charset="-122"/>
                <a:ea typeface="微软雅黑" panose="020B0503020204020204" pitchFamily="34" charset="-122"/>
              </a:rPr>
              <a:t>PDCPD Process RIM “Reaction Injection Molding”</a:t>
            </a:r>
          </a:p>
        </p:txBody>
      </p:sp>
      <p:pic>
        <p:nvPicPr>
          <p:cNvPr id="5" name="object 5">
            <a:extLst>
              <a:ext uri="{FF2B5EF4-FFF2-40B4-BE49-F238E27FC236}">
                <a16:creationId xmlns:a16="http://schemas.microsoft.com/office/drawing/2014/main" id="{87F20BC2-E463-AA9C-951E-25F4479A742C}"/>
              </a:ext>
            </a:extLst>
          </p:cNvPr>
          <p:cNvPicPr/>
          <p:nvPr/>
        </p:nvPicPr>
        <p:blipFill rotWithShape="1">
          <a:blip r:embed="rId3" cstate="screen"/>
          <a:srcRect/>
          <a:stretch>
            <a:fillRect/>
          </a:stretch>
        </p:blipFill>
        <p:spPr>
          <a:xfrm>
            <a:off x="538480" y="1361441"/>
            <a:ext cx="3161650" cy="4693636"/>
          </a:xfrm>
          <a:prstGeom prst="rect">
            <a:avLst/>
          </a:prstGeom>
          <a:solidFill>
            <a:srgbClr val="0070C0"/>
          </a:solidFill>
        </p:spPr>
      </p:pic>
      <p:sp>
        <p:nvSpPr>
          <p:cNvPr id="6" name="文本框 9">
            <a:extLst>
              <a:ext uri="{FF2B5EF4-FFF2-40B4-BE49-F238E27FC236}">
                <a16:creationId xmlns:a16="http://schemas.microsoft.com/office/drawing/2014/main" id="{E29C6A3A-3B3C-CC45-B120-A2A336C77C2F}"/>
              </a:ext>
            </a:extLst>
          </p:cNvPr>
          <p:cNvSpPr txBox="1"/>
          <p:nvPr/>
        </p:nvSpPr>
        <p:spPr>
          <a:xfrm>
            <a:off x="621861" y="1457394"/>
            <a:ext cx="3030279" cy="4774256"/>
          </a:xfrm>
          <a:prstGeom prst="rect">
            <a:avLst/>
          </a:prstGeom>
          <a:noFill/>
        </p:spPr>
        <p:txBody>
          <a:bodyPr wrap="square" rtlCol="0">
            <a:spAutoFit/>
          </a:bodyPr>
          <a:lstStyle/>
          <a:p>
            <a:pPr marL="12700" marR="5080">
              <a:lnSpc>
                <a:spcPct val="150000"/>
              </a:lnSpc>
              <a:spcBef>
                <a:spcPts val="95"/>
              </a:spcBef>
            </a:pPr>
            <a:r>
              <a:rPr lang="fr-FR" altLang="zh-CN" sz="1600" b="1" spc="85" dirty="0">
                <a:solidFill>
                  <a:srgbClr val="FFFFFF"/>
                </a:solidFill>
                <a:latin typeface="微软雅黑" panose="020B0503020204020204" pitchFamily="34" charset="-122"/>
                <a:ea typeface="微软雅黑" panose="020B0503020204020204" pitchFamily="34" charset="-122"/>
                <a:cs typeface="UKIJ CJK"/>
              </a:rPr>
              <a:t>Procédé RIM :</a:t>
            </a:r>
          </a:p>
          <a:p>
            <a:pPr marL="12700" marR="5080">
              <a:lnSpc>
                <a:spcPct val="150000"/>
              </a:lnSpc>
              <a:spcBef>
                <a:spcPts val="95"/>
              </a:spcBef>
            </a:pPr>
            <a:r>
              <a:rPr lang="fr-FR" altLang="zh-CN" sz="1400" spc="85" dirty="0">
                <a:solidFill>
                  <a:srgbClr val="FFFFFF"/>
                </a:solidFill>
                <a:latin typeface="微软雅黑" panose="020B0503020204020204" pitchFamily="34" charset="-122"/>
                <a:ea typeface="微软雅黑" panose="020B0503020204020204" pitchFamily="34" charset="-122"/>
                <a:cs typeface="UKIJ CJK"/>
              </a:rPr>
              <a:t>Deux composants (A et B). </a:t>
            </a:r>
          </a:p>
          <a:p>
            <a:pPr marL="184150" marR="5080" indent="-171450">
              <a:lnSpc>
                <a:spcPct val="150000"/>
              </a:lnSpc>
              <a:spcBef>
                <a:spcPts val="95"/>
              </a:spcBef>
              <a:buFontTx/>
              <a:buChar char="-"/>
            </a:pPr>
            <a:r>
              <a:rPr lang="fr-FR" altLang="zh-CN" sz="1400" spc="85" dirty="0">
                <a:solidFill>
                  <a:srgbClr val="FFFFFF"/>
                </a:solidFill>
                <a:latin typeface="微软雅黑" panose="020B0503020204020204" pitchFamily="34" charset="-122"/>
                <a:ea typeface="微软雅黑" panose="020B0503020204020204" pitchFamily="34" charset="-122"/>
                <a:cs typeface="UKIJ CJK"/>
              </a:rPr>
              <a:t>Préchauffage du moule </a:t>
            </a:r>
          </a:p>
          <a:p>
            <a:pPr marL="184150" marR="5080" indent="-171450">
              <a:lnSpc>
                <a:spcPct val="150000"/>
              </a:lnSpc>
              <a:spcBef>
                <a:spcPts val="95"/>
              </a:spcBef>
              <a:buFontTx/>
              <a:buChar char="-"/>
            </a:pPr>
            <a:r>
              <a:rPr lang="fr-FR" altLang="zh-CN" sz="1400" spc="85" dirty="0">
                <a:solidFill>
                  <a:srgbClr val="FFFFFF"/>
                </a:solidFill>
                <a:latin typeface="微软雅黑" panose="020B0503020204020204" pitchFamily="34" charset="-122"/>
                <a:ea typeface="微软雅黑" panose="020B0503020204020204" pitchFamily="34" charset="-122"/>
                <a:cs typeface="UKIJ CJK"/>
              </a:rPr>
              <a:t>Dosage, mélange et injection : les liquides A et B sont injectés dans un rapport de 1:1, polymérisation complète en 10/60 secondes.</a:t>
            </a:r>
          </a:p>
          <a:p>
            <a:pPr marL="184150" marR="5080" indent="-171450">
              <a:lnSpc>
                <a:spcPct val="150000"/>
              </a:lnSpc>
              <a:spcBef>
                <a:spcPts val="95"/>
              </a:spcBef>
              <a:buFontTx/>
              <a:buChar char="-"/>
            </a:pPr>
            <a:r>
              <a:rPr lang="fr-FR" altLang="zh-CN" sz="1400" spc="85" dirty="0">
                <a:solidFill>
                  <a:srgbClr val="FFFFFF"/>
                </a:solidFill>
                <a:latin typeface="微软雅黑" panose="020B0503020204020204" pitchFamily="34" charset="-122"/>
                <a:ea typeface="微软雅黑" panose="020B0503020204020204" pitchFamily="34" charset="-122"/>
                <a:cs typeface="UKIJ CJK"/>
              </a:rPr>
              <a:t>Décompression et démoulage</a:t>
            </a:r>
            <a:endParaRPr lang="fr-FR" altLang="zh-CN" sz="1100" spc="85" dirty="0">
              <a:solidFill>
                <a:srgbClr val="FFFFFF"/>
              </a:solidFill>
              <a:latin typeface="微软雅黑" panose="020B0503020204020204" pitchFamily="34" charset="-122"/>
              <a:ea typeface="微软雅黑" panose="020B0503020204020204" pitchFamily="34" charset="-122"/>
              <a:cs typeface="UKIJ CJK"/>
            </a:endParaRPr>
          </a:p>
          <a:p>
            <a:pPr marL="12700" marR="5080" algn="ctr">
              <a:lnSpc>
                <a:spcPct val="150000"/>
              </a:lnSpc>
              <a:spcBef>
                <a:spcPts val="95"/>
              </a:spcBef>
            </a:pPr>
            <a:r>
              <a:rPr lang="fr-FR" altLang="zh-CN" sz="1400" b="1" spc="85" dirty="0">
                <a:solidFill>
                  <a:srgbClr val="FFFFFF"/>
                </a:solidFill>
                <a:latin typeface="微软雅黑" panose="020B0503020204020204" pitchFamily="34" charset="-122"/>
                <a:ea typeface="微软雅黑" panose="020B0503020204020204" pitchFamily="34" charset="-122"/>
                <a:cs typeface="UKIJ CJK"/>
              </a:rPr>
              <a:t>Le cycle de moulage complet de 2 à 6/8 minutes.</a:t>
            </a:r>
          </a:p>
          <a:p>
            <a:pPr marL="12700" marR="5080">
              <a:lnSpc>
                <a:spcPct val="150000"/>
              </a:lnSpc>
              <a:spcBef>
                <a:spcPts val="95"/>
              </a:spcBef>
            </a:pPr>
            <a:endParaRPr lang="fr-FR" altLang="zh-CN" sz="900" spc="85" dirty="0">
              <a:solidFill>
                <a:srgbClr val="FFFFFF"/>
              </a:solidFill>
              <a:latin typeface="微软雅黑" panose="020B0503020204020204" pitchFamily="34" charset="-122"/>
              <a:ea typeface="微软雅黑" panose="020B0503020204020204" pitchFamily="34" charset="-122"/>
              <a:cs typeface="UKIJ CJK"/>
            </a:endParaRPr>
          </a:p>
          <a:p>
            <a:pPr marL="12700" marR="5080">
              <a:lnSpc>
                <a:spcPct val="150000"/>
              </a:lnSpc>
              <a:spcBef>
                <a:spcPts val="95"/>
              </a:spcBef>
            </a:pPr>
            <a:endParaRPr lang="fr-FR" altLang="zh-CN" sz="900" spc="85" dirty="0">
              <a:solidFill>
                <a:srgbClr val="FFFFFF"/>
              </a:solidFill>
              <a:latin typeface="微软雅黑" panose="020B0503020204020204" pitchFamily="34" charset="-122"/>
              <a:ea typeface="微软雅黑" panose="020B0503020204020204" pitchFamily="34" charset="-122"/>
              <a:cs typeface="UKIJ CJK"/>
            </a:endParaRPr>
          </a:p>
        </p:txBody>
      </p:sp>
      <p:sp>
        <p:nvSpPr>
          <p:cNvPr id="7" name="矩形 2">
            <a:extLst>
              <a:ext uri="{FF2B5EF4-FFF2-40B4-BE49-F238E27FC236}">
                <a16:creationId xmlns:a16="http://schemas.microsoft.com/office/drawing/2014/main" id="{8C1F913B-7934-0559-F1C3-425D85865968}"/>
              </a:ext>
            </a:extLst>
          </p:cNvPr>
          <p:cNvSpPr/>
          <p:nvPr/>
        </p:nvSpPr>
        <p:spPr>
          <a:xfrm>
            <a:off x="3992880" y="1361441"/>
            <a:ext cx="3312159" cy="217424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object 7">
            <a:extLst>
              <a:ext uri="{FF2B5EF4-FFF2-40B4-BE49-F238E27FC236}">
                <a16:creationId xmlns:a16="http://schemas.microsoft.com/office/drawing/2014/main" id="{B9AE5231-6494-96B3-F29C-26893559FC99}"/>
              </a:ext>
            </a:extLst>
          </p:cNvPr>
          <p:cNvPicPr/>
          <p:nvPr/>
        </p:nvPicPr>
        <p:blipFill rotWithShape="1">
          <a:blip r:embed="rId4" cstate="screen"/>
          <a:srcRect/>
          <a:stretch>
            <a:fillRect/>
          </a:stretch>
        </p:blipFill>
        <p:spPr>
          <a:xfrm>
            <a:off x="3992881" y="3738880"/>
            <a:ext cx="3302000" cy="2316198"/>
          </a:xfrm>
          <a:prstGeom prst="rect">
            <a:avLst/>
          </a:prstGeom>
        </p:spPr>
      </p:pic>
      <p:pic>
        <p:nvPicPr>
          <p:cNvPr id="9" name="object 5">
            <a:extLst>
              <a:ext uri="{FF2B5EF4-FFF2-40B4-BE49-F238E27FC236}">
                <a16:creationId xmlns:a16="http://schemas.microsoft.com/office/drawing/2014/main" id="{DB1C959A-C7C0-9A80-A368-7C6DECF16DBC}"/>
              </a:ext>
            </a:extLst>
          </p:cNvPr>
          <p:cNvPicPr/>
          <p:nvPr/>
        </p:nvPicPr>
        <p:blipFill rotWithShape="1">
          <a:blip r:embed="rId3" cstate="screen"/>
          <a:srcRect/>
          <a:stretch>
            <a:fillRect/>
          </a:stretch>
        </p:blipFill>
        <p:spPr>
          <a:xfrm>
            <a:off x="7623543" y="1361441"/>
            <a:ext cx="4350154" cy="4693637"/>
          </a:xfrm>
          <a:prstGeom prst="rect">
            <a:avLst/>
          </a:prstGeom>
          <a:solidFill>
            <a:srgbClr val="0070C0"/>
          </a:solidFill>
        </p:spPr>
      </p:pic>
      <p:sp>
        <p:nvSpPr>
          <p:cNvPr id="10" name="文本框 9">
            <a:extLst>
              <a:ext uri="{FF2B5EF4-FFF2-40B4-BE49-F238E27FC236}">
                <a16:creationId xmlns:a16="http://schemas.microsoft.com/office/drawing/2014/main" id="{32F347DE-3931-C9C9-3C69-B74F7951BCC7}"/>
              </a:ext>
            </a:extLst>
          </p:cNvPr>
          <p:cNvSpPr txBox="1"/>
          <p:nvPr/>
        </p:nvSpPr>
        <p:spPr>
          <a:xfrm>
            <a:off x="7772399" y="1477927"/>
            <a:ext cx="3966519" cy="4833246"/>
          </a:xfrm>
          <a:prstGeom prst="rect">
            <a:avLst/>
          </a:prstGeom>
          <a:noFill/>
        </p:spPr>
        <p:txBody>
          <a:bodyPr wrap="square" rtlCol="0">
            <a:spAutoFit/>
          </a:bodyPr>
          <a:lstStyle/>
          <a:p>
            <a:pPr marL="12700" marR="5080">
              <a:lnSpc>
                <a:spcPct val="150000"/>
              </a:lnSpc>
              <a:spcBef>
                <a:spcPts val="95"/>
              </a:spcBef>
            </a:pPr>
            <a:r>
              <a:rPr lang="fr-FR" altLang="zh-CN" sz="1600" b="1" spc="85" dirty="0">
                <a:solidFill>
                  <a:srgbClr val="FFFFFF"/>
                </a:solidFill>
                <a:latin typeface="微软雅黑" panose="020B0503020204020204" pitchFamily="34" charset="-122"/>
                <a:ea typeface="微软雅黑" panose="020B0503020204020204" pitchFamily="34" charset="-122"/>
                <a:cs typeface="UKIJ CJK"/>
              </a:rPr>
              <a:t>Excellente </a:t>
            </a:r>
            <a:r>
              <a:rPr lang="fr-FR" altLang="zh-CN" sz="1600" b="1" spc="85" dirty="0" err="1">
                <a:solidFill>
                  <a:srgbClr val="FFFFFF"/>
                </a:solidFill>
                <a:latin typeface="微软雅黑" panose="020B0503020204020204" pitchFamily="34" charset="-122"/>
                <a:ea typeface="微软雅黑" panose="020B0503020204020204" pitchFamily="34" charset="-122"/>
                <a:cs typeface="UKIJ CJK"/>
              </a:rPr>
              <a:t>processabilité</a:t>
            </a:r>
            <a:r>
              <a:rPr lang="fr-FR" altLang="zh-CN" sz="1600" b="1" spc="85" dirty="0">
                <a:solidFill>
                  <a:srgbClr val="FFFFFF"/>
                </a:solidFill>
                <a:latin typeface="微软雅黑" panose="020B0503020204020204" pitchFamily="34" charset="-122"/>
                <a:ea typeface="微软雅黑" panose="020B0503020204020204" pitchFamily="34" charset="-122"/>
                <a:cs typeface="UKIJ CJK"/>
              </a:rPr>
              <a:t> :</a:t>
            </a:r>
          </a:p>
          <a:p>
            <a:pPr marL="12700" marR="5080">
              <a:lnSpc>
                <a:spcPct val="150000"/>
              </a:lnSpc>
              <a:spcBef>
                <a:spcPts val="95"/>
              </a:spcBef>
            </a:pPr>
            <a:r>
              <a:rPr lang="fr-FR" altLang="zh-CN" sz="1400" spc="85" dirty="0">
                <a:solidFill>
                  <a:srgbClr val="FFFFFF"/>
                </a:solidFill>
                <a:latin typeface="微软雅黑" panose="020B0503020204020204" pitchFamily="34" charset="-122"/>
                <a:ea typeface="微软雅黑" panose="020B0503020204020204" pitchFamily="34" charset="-122"/>
                <a:cs typeface="UKIJ CJK"/>
              </a:rPr>
              <a:t>Viscosités faibles (monomères) : facilite le moulage de pièces grandes et/ou complexes, à basses  pressions et basses températures.</a:t>
            </a:r>
          </a:p>
          <a:p>
            <a:pPr marL="184150" marR="5080" indent="-171450">
              <a:lnSpc>
                <a:spcPct val="150000"/>
              </a:lnSpc>
              <a:spcBef>
                <a:spcPts val="95"/>
              </a:spcBef>
              <a:buFont typeface="Wingdings" panose="05000000000000000000" pitchFamily="2" charset="2"/>
              <a:buChar char="§"/>
            </a:pPr>
            <a:r>
              <a:rPr lang="fr-FR" altLang="zh-CN" sz="1400" b="1" spc="85" dirty="0">
                <a:solidFill>
                  <a:srgbClr val="FFFFFF"/>
                </a:solidFill>
                <a:latin typeface="微软雅黑" panose="020B0503020204020204" pitchFamily="34" charset="-122"/>
                <a:ea typeface="微软雅黑" panose="020B0503020204020204" pitchFamily="34" charset="-122"/>
                <a:cs typeface="UKIJ CJK"/>
              </a:rPr>
              <a:t>Faible consommation énergétique</a:t>
            </a:r>
          </a:p>
          <a:p>
            <a:pPr marL="184150" marR="5080" indent="-171450">
              <a:lnSpc>
                <a:spcPct val="150000"/>
              </a:lnSpc>
              <a:spcBef>
                <a:spcPts val="95"/>
              </a:spcBef>
              <a:buFont typeface="Arial" panose="020B0604020202020204" pitchFamily="34" charset="0"/>
              <a:buChar char="•"/>
            </a:pPr>
            <a:r>
              <a:rPr lang="fr-FR" altLang="zh-CN" sz="1400" b="1" spc="85" dirty="0">
                <a:solidFill>
                  <a:srgbClr val="FFFFFF"/>
                </a:solidFill>
                <a:latin typeface="微软雅黑" panose="020B0503020204020204" pitchFamily="34" charset="-122"/>
                <a:ea typeface="微软雅黑" panose="020B0503020204020204" pitchFamily="34" charset="-122"/>
                <a:cs typeface="UKIJ CJK"/>
              </a:rPr>
              <a:t>Peu de contraintes sur les outillages</a:t>
            </a:r>
          </a:p>
          <a:p>
            <a:pPr marL="184150" marR="5080" indent="-171450">
              <a:lnSpc>
                <a:spcPct val="150000"/>
              </a:lnSpc>
              <a:spcBef>
                <a:spcPts val="95"/>
              </a:spcBef>
              <a:buFont typeface="Arial" panose="020B0604020202020204" pitchFamily="34" charset="0"/>
              <a:buChar char="•"/>
            </a:pPr>
            <a:r>
              <a:rPr lang="fr-FR" altLang="zh-CN" sz="1400" b="1" spc="85" dirty="0">
                <a:solidFill>
                  <a:srgbClr val="FFFFFF"/>
                </a:solidFill>
                <a:latin typeface="微软雅黑" panose="020B0503020204020204" pitchFamily="34" charset="-122"/>
                <a:ea typeface="微软雅黑" panose="020B0503020204020204" pitchFamily="34" charset="-122"/>
                <a:cs typeface="UKIJ CJK"/>
              </a:rPr>
              <a:t>Simplification des moules</a:t>
            </a:r>
          </a:p>
          <a:p>
            <a:pPr marL="184150" marR="5080" indent="-171450">
              <a:lnSpc>
                <a:spcPct val="150000"/>
              </a:lnSpc>
              <a:spcBef>
                <a:spcPts val="95"/>
              </a:spcBef>
              <a:buFont typeface="Arial" panose="020B0604020202020204" pitchFamily="34" charset="0"/>
              <a:buChar char="•"/>
            </a:pPr>
            <a:r>
              <a:rPr lang="fr-FR" altLang="zh-CN" sz="1400" b="1" spc="85" dirty="0">
                <a:solidFill>
                  <a:srgbClr val="FFFFFF"/>
                </a:solidFill>
                <a:latin typeface="微软雅黑" panose="020B0503020204020204" pitchFamily="34" charset="-122"/>
                <a:ea typeface="微软雅黑" panose="020B0503020204020204" pitchFamily="34" charset="-122"/>
                <a:cs typeface="UKIJ CJK"/>
              </a:rPr>
              <a:t>Temps cycle court</a:t>
            </a:r>
            <a:endParaRPr lang="fr-FR" altLang="zh-CN" sz="1200" b="1" spc="85" dirty="0">
              <a:solidFill>
                <a:srgbClr val="FFFFFF"/>
              </a:solidFill>
              <a:latin typeface="微软雅黑" panose="020B0503020204020204" pitchFamily="34" charset="-122"/>
              <a:ea typeface="微软雅黑" panose="020B0503020204020204" pitchFamily="34" charset="-122"/>
              <a:cs typeface="UKIJ CJK"/>
            </a:endParaRPr>
          </a:p>
          <a:p>
            <a:pPr marL="12700" marR="5080">
              <a:lnSpc>
                <a:spcPct val="150000"/>
              </a:lnSpc>
              <a:spcBef>
                <a:spcPts val="95"/>
              </a:spcBef>
            </a:pPr>
            <a:r>
              <a:rPr lang="fr-FR" altLang="zh-CN" sz="1400" b="1" spc="85" dirty="0">
                <a:solidFill>
                  <a:srgbClr val="FFFFFF"/>
                </a:solidFill>
                <a:latin typeface="微软雅黑" panose="020B0503020204020204" pitchFamily="34" charset="-122"/>
                <a:ea typeface="微软雅黑" panose="020B0503020204020204" pitchFamily="34" charset="-122"/>
                <a:cs typeface="UKIJ CJK"/>
              </a:rPr>
              <a:t>Couts d’exploitation réduits pour une production de grandes séries industrielles répétables.</a:t>
            </a:r>
          </a:p>
          <a:p>
            <a:pPr marL="12700" marR="5080">
              <a:lnSpc>
                <a:spcPct val="150000"/>
              </a:lnSpc>
              <a:spcBef>
                <a:spcPts val="95"/>
              </a:spcBef>
            </a:pPr>
            <a:endParaRPr lang="fr-FR" altLang="zh-CN" sz="900" spc="85" dirty="0">
              <a:solidFill>
                <a:srgbClr val="FFFFFF"/>
              </a:solidFill>
              <a:latin typeface="微软雅黑" panose="020B0503020204020204" pitchFamily="34" charset="-122"/>
              <a:ea typeface="微软雅黑" panose="020B0503020204020204" pitchFamily="34" charset="-122"/>
              <a:cs typeface="UKIJ CJK"/>
            </a:endParaRPr>
          </a:p>
          <a:p>
            <a:pPr marL="12700" marR="5080">
              <a:lnSpc>
                <a:spcPct val="150000"/>
              </a:lnSpc>
              <a:spcBef>
                <a:spcPts val="95"/>
              </a:spcBef>
            </a:pPr>
            <a:endParaRPr lang="fr-FR" altLang="zh-CN" sz="900" spc="85" dirty="0">
              <a:solidFill>
                <a:srgbClr val="FFFFFF"/>
              </a:solidFill>
              <a:latin typeface="微软雅黑" panose="020B0503020204020204" pitchFamily="34" charset="-122"/>
              <a:ea typeface="微软雅黑" panose="020B0503020204020204" pitchFamily="34" charset="-122"/>
              <a:cs typeface="UKIJ CJK"/>
            </a:endParaRPr>
          </a:p>
        </p:txBody>
      </p:sp>
      <p:grpSp>
        <p:nvGrpSpPr>
          <p:cNvPr id="11" name="组合 12">
            <a:extLst>
              <a:ext uri="{FF2B5EF4-FFF2-40B4-BE49-F238E27FC236}">
                <a16:creationId xmlns:a16="http://schemas.microsoft.com/office/drawing/2014/main" id="{F6A1DDB1-B947-66EC-C779-3AB5F9325446}"/>
              </a:ext>
            </a:extLst>
          </p:cNvPr>
          <p:cNvGrpSpPr/>
          <p:nvPr/>
        </p:nvGrpSpPr>
        <p:grpSpPr>
          <a:xfrm>
            <a:off x="4500881" y="1595453"/>
            <a:ext cx="2235200" cy="1787827"/>
            <a:chOff x="3330311" y="1600814"/>
            <a:chExt cx="4784797" cy="4117970"/>
          </a:xfrm>
        </p:grpSpPr>
        <p:sp>
          <p:nvSpPr>
            <p:cNvPr id="12" name="任意多边形: 形状 13">
              <a:extLst>
                <a:ext uri="{FF2B5EF4-FFF2-40B4-BE49-F238E27FC236}">
                  <a16:creationId xmlns:a16="http://schemas.microsoft.com/office/drawing/2014/main" id="{4C163542-8314-86D4-ADC6-DACA2E809472}"/>
                </a:ext>
              </a:extLst>
            </p:cNvPr>
            <p:cNvSpPr/>
            <p:nvPr/>
          </p:nvSpPr>
          <p:spPr>
            <a:xfrm>
              <a:off x="5878011" y="2699238"/>
              <a:ext cx="2237096" cy="2136215"/>
            </a:xfrm>
            <a:custGeom>
              <a:avLst/>
              <a:gdLst>
                <a:gd name="connsiteX0" fmla="*/ 1478986 w 2237096"/>
                <a:gd name="connsiteY0" fmla="*/ 0 h 2136215"/>
                <a:gd name="connsiteX1" fmla="*/ 2237096 w 2237096"/>
                <a:gd name="connsiteY1" fmla="*/ 0 h 2136215"/>
                <a:gd name="connsiteX2" fmla="*/ 2237096 w 2237096"/>
                <a:gd name="connsiteY2" fmla="*/ 1195754 h 2136215"/>
                <a:gd name="connsiteX3" fmla="*/ 2237096 w 2237096"/>
                <a:gd name="connsiteY3" fmla="*/ 1204546 h 2136215"/>
                <a:gd name="connsiteX4" fmla="*/ 2232474 w 2237096"/>
                <a:gd name="connsiteY4" fmla="*/ 1204546 h 2136215"/>
                <a:gd name="connsiteX5" fmla="*/ 1906687 w 2237096"/>
                <a:gd name="connsiteY5" fmla="*/ 1824199 h 2136215"/>
                <a:gd name="connsiteX6" fmla="*/ 1906687 w 2237096"/>
                <a:gd name="connsiteY6" fmla="*/ 2126783 h 2136215"/>
                <a:gd name="connsiteX7" fmla="*/ 1905395 w 2237096"/>
                <a:gd name="connsiteY7" fmla="*/ 2126783 h 2136215"/>
                <a:gd name="connsiteX8" fmla="*/ 1905395 w 2237096"/>
                <a:gd name="connsiteY8" fmla="*/ 2136215 h 2136215"/>
                <a:gd name="connsiteX9" fmla="*/ 0 w 2237096"/>
                <a:gd name="connsiteY9" fmla="*/ 2136215 h 2136215"/>
                <a:gd name="connsiteX10" fmla="*/ 0 w 2237096"/>
                <a:gd name="connsiteY10" fmla="*/ 2056993 h 2136215"/>
                <a:gd name="connsiteX11" fmla="*/ 1798687 w 2237096"/>
                <a:gd name="connsiteY11" fmla="*/ 2056993 h 2136215"/>
                <a:gd name="connsiteX12" fmla="*/ 1798687 w 2237096"/>
                <a:gd name="connsiteY12" fmla="*/ 1805864 h 2136215"/>
                <a:gd name="connsiteX13" fmla="*/ 1799756 w 2237096"/>
                <a:gd name="connsiteY13" fmla="*/ 1805864 h 2136215"/>
                <a:gd name="connsiteX14" fmla="*/ 1483609 w 2237096"/>
                <a:gd name="connsiteY14" fmla="*/ 1204546 h 2136215"/>
                <a:gd name="connsiteX15" fmla="*/ 1478986 w 2237096"/>
                <a:gd name="connsiteY15" fmla="*/ 1204546 h 2136215"/>
                <a:gd name="connsiteX16" fmla="*/ 1478986 w 2237096"/>
                <a:gd name="connsiteY16" fmla="*/ 1195754 h 213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7096" h="2136215">
                  <a:moveTo>
                    <a:pt x="1478986" y="0"/>
                  </a:moveTo>
                  <a:lnTo>
                    <a:pt x="2237096" y="0"/>
                  </a:lnTo>
                  <a:lnTo>
                    <a:pt x="2237096" y="1195754"/>
                  </a:lnTo>
                  <a:lnTo>
                    <a:pt x="2237096" y="1204546"/>
                  </a:lnTo>
                  <a:lnTo>
                    <a:pt x="2232474" y="1204546"/>
                  </a:lnTo>
                  <a:lnTo>
                    <a:pt x="1906687" y="1824199"/>
                  </a:lnTo>
                  <a:lnTo>
                    <a:pt x="1906687" y="2126783"/>
                  </a:lnTo>
                  <a:lnTo>
                    <a:pt x="1905395" y="2126783"/>
                  </a:lnTo>
                  <a:lnTo>
                    <a:pt x="1905395" y="2136215"/>
                  </a:lnTo>
                  <a:lnTo>
                    <a:pt x="0" y="2136215"/>
                  </a:lnTo>
                  <a:lnTo>
                    <a:pt x="0" y="2056993"/>
                  </a:lnTo>
                  <a:lnTo>
                    <a:pt x="1798687" y="2056993"/>
                  </a:lnTo>
                  <a:lnTo>
                    <a:pt x="1798687" y="1805864"/>
                  </a:lnTo>
                  <a:lnTo>
                    <a:pt x="1799756" y="1805864"/>
                  </a:lnTo>
                  <a:lnTo>
                    <a:pt x="1483609" y="1204546"/>
                  </a:lnTo>
                  <a:lnTo>
                    <a:pt x="1478986" y="1204546"/>
                  </a:lnTo>
                  <a:lnTo>
                    <a:pt x="1478986" y="1195754"/>
                  </a:lnTo>
                  <a:close/>
                </a:path>
              </a:pathLst>
            </a:custGeom>
            <a:solidFill>
              <a:srgbClr val="00479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矩形 14">
              <a:extLst>
                <a:ext uri="{FF2B5EF4-FFF2-40B4-BE49-F238E27FC236}">
                  <a16:creationId xmlns:a16="http://schemas.microsoft.com/office/drawing/2014/main" id="{66612F02-59DA-5771-30D9-C42589131A70}"/>
                </a:ext>
              </a:extLst>
            </p:cNvPr>
            <p:cNvSpPr/>
            <p:nvPr/>
          </p:nvSpPr>
          <p:spPr>
            <a:xfrm>
              <a:off x="3667432" y="5073162"/>
              <a:ext cx="4100652" cy="645622"/>
            </a:xfrm>
            <a:prstGeom prst="rect">
              <a:avLst/>
            </a:prstGeom>
            <a:solidFill>
              <a:schemeClr val="accent6">
                <a:lumMod val="40000"/>
                <a:lumOff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5">
              <a:extLst>
                <a:ext uri="{FF2B5EF4-FFF2-40B4-BE49-F238E27FC236}">
                  <a16:creationId xmlns:a16="http://schemas.microsoft.com/office/drawing/2014/main" id="{B676D670-0C29-11D8-8726-E2D2C4502976}"/>
                </a:ext>
              </a:extLst>
            </p:cNvPr>
            <p:cNvSpPr/>
            <p:nvPr/>
          </p:nvSpPr>
          <p:spPr>
            <a:xfrm>
              <a:off x="3330313" y="2699238"/>
              <a:ext cx="2227192" cy="2126784"/>
            </a:xfrm>
            <a:custGeom>
              <a:avLst/>
              <a:gdLst>
                <a:gd name="connsiteX0" fmla="*/ 0 w 2227192"/>
                <a:gd name="connsiteY0" fmla="*/ 0 h 2126784"/>
                <a:gd name="connsiteX1" fmla="*/ 758110 w 2227192"/>
                <a:gd name="connsiteY1" fmla="*/ 0 h 2126784"/>
                <a:gd name="connsiteX2" fmla="*/ 758110 w 2227192"/>
                <a:gd name="connsiteY2" fmla="*/ 1195754 h 2126784"/>
                <a:gd name="connsiteX3" fmla="*/ 758110 w 2227192"/>
                <a:gd name="connsiteY3" fmla="*/ 1204546 h 2126784"/>
                <a:gd name="connsiteX4" fmla="*/ 753488 w 2227192"/>
                <a:gd name="connsiteY4" fmla="*/ 1204546 h 2126784"/>
                <a:gd name="connsiteX5" fmla="*/ 427701 w 2227192"/>
                <a:gd name="connsiteY5" fmla="*/ 1824199 h 2126784"/>
                <a:gd name="connsiteX6" fmla="*/ 427701 w 2227192"/>
                <a:gd name="connsiteY6" fmla="*/ 2047562 h 2126784"/>
                <a:gd name="connsiteX7" fmla="*/ 2227192 w 2227192"/>
                <a:gd name="connsiteY7" fmla="*/ 2047562 h 2126784"/>
                <a:gd name="connsiteX8" fmla="*/ 2227192 w 2227192"/>
                <a:gd name="connsiteY8" fmla="*/ 2126784 h 2126784"/>
                <a:gd name="connsiteX9" fmla="*/ 321797 w 2227192"/>
                <a:gd name="connsiteY9" fmla="*/ 2126784 h 2126784"/>
                <a:gd name="connsiteX10" fmla="*/ 321797 w 2227192"/>
                <a:gd name="connsiteY10" fmla="*/ 2126783 h 2126784"/>
                <a:gd name="connsiteX11" fmla="*/ 319701 w 2227192"/>
                <a:gd name="connsiteY11" fmla="*/ 2126783 h 2126784"/>
                <a:gd name="connsiteX12" fmla="*/ 319701 w 2227192"/>
                <a:gd name="connsiteY12" fmla="*/ 1805864 h 2126784"/>
                <a:gd name="connsiteX13" fmla="*/ 320770 w 2227192"/>
                <a:gd name="connsiteY13" fmla="*/ 1805864 h 2126784"/>
                <a:gd name="connsiteX14" fmla="*/ 4623 w 2227192"/>
                <a:gd name="connsiteY14" fmla="*/ 1204546 h 2126784"/>
                <a:gd name="connsiteX15" fmla="*/ 0 w 2227192"/>
                <a:gd name="connsiteY15" fmla="*/ 1204546 h 2126784"/>
                <a:gd name="connsiteX16" fmla="*/ 0 w 2227192"/>
                <a:gd name="connsiteY16" fmla="*/ 1195754 h 212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7192" h="2126784">
                  <a:moveTo>
                    <a:pt x="0" y="0"/>
                  </a:moveTo>
                  <a:lnTo>
                    <a:pt x="758110" y="0"/>
                  </a:lnTo>
                  <a:lnTo>
                    <a:pt x="758110" y="1195754"/>
                  </a:lnTo>
                  <a:lnTo>
                    <a:pt x="758110" y="1204546"/>
                  </a:lnTo>
                  <a:lnTo>
                    <a:pt x="753488" y="1204546"/>
                  </a:lnTo>
                  <a:lnTo>
                    <a:pt x="427701" y="1824199"/>
                  </a:lnTo>
                  <a:lnTo>
                    <a:pt x="427701" y="2047562"/>
                  </a:lnTo>
                  <a:lnTo>
                    <a:pt x="2227192" y="2047562"/>
                  </a:lnTo>
                  <a:lnTo>
                    <a:pt x="2227192" y="2126784"/>
                  </a:lnTo>
                  <a:lnTo>
                    <a:pt x="321797" y="2126784"/>
                  </a:lnTo>
                  <a:lnTo>
                    <a:pt x="321797" y="2126783"/>
                  </a:lnTo>
                  <a:lnTo>
                    <a:pt x="319701" y="2126783"/>
                  </a:lnTo>
                  <a:lnTo>
                    <a:pt x="319701" y="1805864"/>
                  </a:lnTo>
                  <a:lnTo>
                    <a:pt x="320770" y="1805864"/>
                  </a:lnTo>
                  <a:lnTo>
                    <a:pt x="4623" y="1204546"/>
                  </a:lnTo>
                  <a:lnTo>
                    <a:pt x="0" y="1204546"/>
                  </a:lnTo>
                  <a:lnTo>
                    <a:pt x="0" y="1195754"/>
                  </a:lnTo>
                  <a:close/>
                </a:path>
              </a:pathLst>
            </a:cu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矩形 16">
              <a:extLst>
                <a:ext uri="{FF2B5EF4-FFF2-40B4-BE49-F238E27FC236}">
                  <a16:creationId xmlns:a16="http://schemas.microsoft.com/office/drawing/2014/main" id="{FDDCE27D-A27F-A701-F72C-75A845311197}"/>
                </a:ext>
              </a:extLst>
            </p:cNvPr>
            <p:cNvSpPr/>
            <p:nvPr/>
          </p:nvSpPr>
          <p:spPr>
            <a:xfrm>
              <a:off x="3330313" y="2479431"/>
              <a:ext cx="758111" cy="219807"/>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7">
              <a:extLst>
                <a:ext uri="{FF2B5EF4-FFF2-40B4-BE49-F238E27FC236}">
                  <a16:creationId xmlns:a16="http://schemas.microsoft.com/office/drawing/2014/main" id="{0846FC44-6E42-62FC-B819-31FD9040CCE1}"/>
                </a:ext>
              </a:extLst>
            </p:cNvPr>
            <p:cNvSpPr/>
            <p:nvPr/>
          </p:nvSpPr>
          <p:spPr>
            <a:xfrm>
              <a:off x="3330313" y="1934308"/>
              <a:ext cx="758110" cy="536331"/>
            </a:xfrm>
            <a:prstGeom prst="rect">
              <a:avLst/>
            </a:prstGeom>
            <a:pattFill prst="openDmnd">
              <a:fgClr>
                <a:schemeClr val="accent1"/>
              </a:fgClr>
              <a:bgClr>
                <a:schemeClr val="bg2"/>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8">
              <a:extLst>
                <a:ext uri="{FF2B5EF4-FFF2-40B4-BE49-F238E27FC236}">
                  <a16:creationId xmlns:a16="http://schemas.microsoft.com/office/drawing/2014/main" id="{0E99FC23-A85B-4DFA-00A8-45E895BB8EAA}"/>
                </a:ext>
              </a:extLst>
            </p:cNvPr>
            <p:cNvSpPr/>
            <p:nvPr/>
          </p:nvSpPr>
          <p:spPr>
            <a:xfrm>
              <a:off x="3330311" y="1600814"/>
              <a:ext cx="758111" cy="219807"/>
            </a:xfrm>
            <a:prstGeom prst="rect">
              <a:avLst/>
            </a:prstGeom>
            <a:solidFill>
              <a:schemeClr val="accent1">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9">
              <a:extLst>
                <a:ext uri="{FF2B5EF4-FFF2-40B4-BE49-F238E27FC236}">
                  <a16:creationId xmlns:a16="http://schemas.microsoft.com/office/drawing/2014/main" id="{CFABE943-C145-53C4-C007-5C99A005E690}"/>
                </a:ext>
              </a:extLst>
            </p:cNvPr>
            <p:cNvSpPr/>
            <p:nvPr/>
          </p:nvSpPr>
          <p:spPr>
            <a:xfrm>
              <a:off x="3569734" y="1833196"/>
              <a:ext cx="281298" cy="703385"/>
            </a:xfrm>
            <a:prstGeom prst="rect">
              <a:avLst/>
            </a:prstGeom>
            <a:solidFill>
              <a:schemeClr val="accent1">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20">
              <a:extLst>
                <a:ext uri="{FF2B5EF4-FFF2-40B4-BE49-F238E27FC236}">
                  <a16:creationId xmlns:a16="http://schemas.microsoft.com/office/drawing/2014/main" id="{D5366083-1EB9-97B8-DCDA-E05B3B0364E2}"/>
                </a:ext>
              </a:extLst>
            </p:cNvPr>
            <p:cNvSpPr/>
            <p:nvPr/>
          </p:nvSpPr>
          <p:spPr>
            <a:xfrm>
              <a:off x="3458534" y="2321169"/>
              <a:ext cx="501668" cy="861646"/>
            </a:xfrm>
            <a:prstGeom prst="rect">
              <a:avLst/>
            </a:prstGeom>
            <a:solidFill>
              <a:schemeClr val="accent1">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21">
              <a:extLst>
                <a:ext uri="{FF2B5EF4-FFF2-40B4-BE49-F238E27FC236}">
                  <a16:creationId xmlns:a16="http://schemas.microsoft.com/office/drawing/2014/main" id="{2EAE65CB-9029-955F-EDB2-9E60F1C0EF84}"/>
                </a:ext>
              </a:extLst>
            </p:cNvPr>
            <p:cNvSpPr/>
            <p:nvPr/>
          </p:nvSpPr>
          <p:spPr>
            <a:xfrm>
              <a:off x="5466924" y="4681477"/>
              <a:ext cx="501668" cy="645622"/>
            </a:xfrm>
            <a:prstGeom prst="rect">
              <a:avLst/>
            </a:pr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2">
              <a:extLst>
                <a:ext uri="{FF2B5EF4-FFF2-40B4-BE49-F238E27FC236}">
                  <a16:creationId xmlns:a16="http://schemas.microsoft.com/office/drawing/2014/main" id="{BEA0EE82-CA83-155F-39F8-10E0A86128C2}"/>
                </a:ext>
              </a:extLst>
            </p:cNvPr>
            <p:cNvSpPr/>
            <p:nvPr/>
          </p:nvSpPr>
          <p:spPr>
            <a:xfrm>
              <a:off x="5466924" y="4513811"/>
              <a:ext cx="501668" cy="167666"/>
            </a:xfrm>
            <a:prstGeom prst="rect">
              <a:avLst/>
            </a:prstGeom>
            <a:pattFill prst="openDmnd">
              <a:fgClr>
                <a:schemeClr val="accent1"/>
              </a:fgClr>
              <a:bgClr>
                <a:schemeClr val="bg2"/>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3">
              <a:extLst>
                <a:ext uri="{FF2B5EF4-FFF2-40B4-BE49-F238E27FC236}">
                  <a16:creationId xmlns:a16="http://schemas.microsoft.com/office/drawing/2014/main" id="{11AE120E-493E-10D6-70ED-569CD4697344}"/>
                </a:ext>
              </a:extLst>
            </p:cNvPr>
            <p:cNvSpPr/>
            <p:nvPr/>
          </p:nvSpPr>
          <p:spPr>
            <a:xfrm>
              <a:off x="5466924" y="4403292"/>
              <a:ext cx="501668" cy="108000"/>
            </a:xfrm>
            <a:prstGeom prst="rect">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4">
              <a:extLst>
                <a:ext uri="{FF2B5EF4-FFF2-40B4-BE49-F238E27FC236}">
                  <a16:creationId xmlns:a16="http://schemas.microsoft.com/office/drawing/2014/main" id="{41C9EE87-6DD6-4ADD-8E3A-147F1FEFFE41}"/>
                </a:ext>
              </a:extLst>
            </p:cNvPr>
            <p:cNvSpPr/>
            <p:nvPr/>
          </p:nvSpPr>
          <p:spPr>
            <a:xfrm>
              <a:off x="5466924" y="4292773"/>
              <a:ext cx="501668" cy="108000"/>
            </a:xfrm>
            <a:prstGeom prst="rect">
              <a:avLst/>
            </a:prstGeom>
            <a:pattFill prst="openDmnd">
              <a:fgClr>
                <a:schemeClr val="accent1"/>
              </a:fgClr>
              <a:bgClr>
                <a:schemeClr val="bg2"/>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5">
              <a:extLst>
                <a:ext uri="{FF2B5EF4-FFF2-40B4-BE49-F238E27FC236}">
                  <a16:creationId xmlns:a16="http://schemas.microsoft.com/office/drawing/2014/main" id="{88FF7256-F6AD-3B18-9C83-8AC88486FDF4}"/>
                </a:ext>
              </a:extLst>
            </p:cNvPr>
            <p:cNvSpPr/>
            <p:nvPr/>
          </p:nvSpPr>
          <p:spPr>
            <a:xfrm>
              <a:off x="5591758" y="4511292"/>
              <a:ext cx="252000" cy="561870"/>
            </a:xfrm>
            <a:prstGeom prst="rect">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6">
              <a:extLst>
                <a:ext uri="{FF2B5EF4-FFF2-40B4-BE49-F238E27FC236}">
                  <a16:creationId xmlns:a16="http://schemas.microsoft.com/office/drawing/2014/main" id="{8BD8EC7E-1330-2F30-6FD6-49B52D66B624}"/>
                </a:ext>
              </a:extLst>
            </p:cNvPr>
            <p:cNvSpPr/>
            <p:nvPr/>
          </p:nvSpPr>
          <p:spPr>
            <a:xfrm>
              <a:off x="7266416" y="5359973"/>
              <a:ext cx="501668" cy="72000"/>
            </a:xfrm>
            <a:prstGeom prst="rect">
              <a:avLst/>
            </a:pr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7">
              <a:extLst>
                <a:ext uri="{FF2B5EF4-FFF2-40B4-BE49-F238E27FC236}">
                  <a16:creationId xmlns:a16="http://schemas.microsoft.com/office/drawing/2014/main" id="{F67A93F1-1CE8-9CBE-13A8-1D12294810D9}"/>
                </a:ext>
              </a:extLst>
            </p:cNvPr>
            <p:cNvSpPr/>
            <p:nvPr/>
          </p:nvSpPr>
          <p:spPr>
            <a:xfrm>
              <a:off x="3670280" y="5372757"/>
              <a:ext cx="501668" cy="72000"/>
            </a:xfrm>
            <a:prstGeom prst="rect">
              <a:avLst/>
            </a:pr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8">
              <a:extLst>
                <a:ext uri="{FF2B5EF4-FFF2-40B4-BE49-F238E27FC236}">
                  <a16:creationId xmlns:a16="http://schemas.microsoft.com/office/drawing/2014/main" id="{E1F40858-A55B-D04C-5F6D-6EAAF2A5C713}"/>
                </a:ext>
              </a:extLst>
            </p:cNvPr>
            <p:cNvSpPr/>
            <p:nvPr/>
          </p:nvSpPr>
          <p:spPr>
            <a:xfrm>
              <a:off x="3816899" y="5264247"/>
              <a:ext cx="3804567" cy="289020"/>
            </a:xfrm>
            <a:prstGeom prst="rect">
              <a:avLst/>
            </a:pr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9">
              <a:extLst>
                <a:ext uri="{FF2B5EF4-FFF2-40B4-BE49-F238E27FC236}">
                  <a16:creationId xmlns:a16="http://schemas.microsoft.com/office/drawing/2014/main" id="{5C0C24AF-2F76-9BDF-87E8-AB549EAD1006}"/>
                </a:ext>
              </a:extLst>
            </p:cNvPr>
            <p:cNvSpPr/>
            <p:nvPr/>
          </p:nvSpPr>
          <p:spPr>
            <a:xfrm>
              <a:off x="7356997" y="2479431"/>
              <a:ext cx="758111" cy="219807"/>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30">
              <a:extLst>
                <a:ext uri="{FF2B5EF4-FFF2-40B4-BE49-F238E27FC236}">
                  <a16:creationId xmlns:a16="http://schemas.microsoft.com/office/drawing/2014/main" id="{E20990E7-3EDE-9788-8582-741BFE223B5B}"/>
                </a:ext>
              </a:extLst>
            </p:cNvPr>
            <p:cNvSpPr/>
            <p:nvPr/>
          </p:nvSpPr>
          <p:spPr>
            <a:xfrm>
              <a:off x="7356997" y="1934308"/>
              <a:ext cx="758110" cy="536331"/>
            </a:xfrm>
            <a:prstGeom prst="rect">
              <a:avLst/>
            </a:prstGeom>
            <a:pattFill prst="openDmnd">
              <a:fgClr>
                <a:schemeClr val="accent1"/>
              </a:fgClr>
              <a:bgClr>
                <a:schemeClr val="bg2"/>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31">
              <a:extLst>
                <a:ext uri="{FF2B5EF4-FFF2-40B4-BE49-F238E27FC236}">
                  <a16:creationId xmlns:a16="http://schemas.microsoft.com/office/drawing/2014/main" id="{D30EA5D9-3F64-BBE8-AAFB-C414B85703AC}"/>
                </a:ext>
              </a:extLst>
            </p:cNvPr>
            <p:cNvSpPr/>
            <p:nvPr/>
          </p:nvSpPr>
          <p:spPr>
            <a:xfrm>
              <a:off x="7356997" y="1600814"/>
              <a:ext cx="758110" cy="219807"/>
            </a:xfrm>
            <a:prstGeom prst="rect">
              <a:avLst/>
            </a:prstGeom>
            <a:solidFill>
              <a:schemeClr val="accent1">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2">
              <a:extLst>
                <a:ext uri="{FF2B5EF4-FFF2-40B4-BE49-F238E27FC236}">
                  <a16:creationId xmlns:a16="http://schemas.microsoft.com/office/drawing/2014/main" id="{1FC61836-1A9B-2DAF-0468-E04F4BBD92A4}"/>
                </a:ext>
              </a:extLst>
            </p:cNvPr>
            <p:cNvSpPr/>
            <p:nvPr/>
          </p:nvSpPr>
          <p:spPr>
            <a:xfrm>
              <a:off x="7596418" y="1833196"/>
              <a:ext cx="281298" cy="703385"/>
            </a:xfrm>
            <a:prstGeom prst="rect">
              <a:avLst/>
            </a:prstGeom>
            <a:solidFill>
              <a:schemeClr val="accent1">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3">
              <a:extLst>
                <a:ext uri="{FF2B5EF4-FFF2-40B4-BE49-F238E27FC236}">
                  <a16:creationId xmlns:a16="http://schemas.microsoft.com/office/drawing/2014/main" id="{59DD0199-8185-FB8A-9D2A-1E463CE32931}"/>
                </a:ext>
              </a:extLst>
            </p:cNvPr>
            <p:cNvSpPr/>
            <p:nvPr/>
          </p:nvSpPr>
          <p:spPr>
            <a:xfrm>
              <a:off x="7485218" y="2321169"/>
              <a:ext cx="501668" cy="861646"/>
            </a:xfrm>
            <a:prstGeom prst="rect">
              <a:avLst/>
            </a:prstGeom>
            <a:solidFill>
              <a:schemeClr val="accent1">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4">
              <a:extLst>
                <a:ext uri="{FF2B5EF4-FFF2-40B4-BE49-F238E27FC236}">
                  <a16:creationId xmlns:a16="http://schemas.microsoft.com/office/drawing/2014/main" id="{433593F9-C46C-223C-3CEA-10F8AEEF9946}"/>
                </a:ext>
              </a:extLst>
            </p:cNvPr>
            <p:cNvSpPr txBox="1"/>
            <p:nvPr/>
          </p:nvSpPr>
          <p:spPr>
            <a:xfrm>
              <a:off x="3458531" y="3266619"/>
              <a:ext cx="501667" cy="754254"/>
            </a:xfrm>
            <a:prstGeom prst="rect">
              <a:avLst/>
            </a:prstGeom>
            <a:noFill/>
            <a:ln>
              <a:noFill/>
            </a:ln>
          </p:spPr>
          <p:txBody>
            <a:bodyPr wrap="square" rtlCol="0">
              <a:spAutoFit/>
            </a:bodyPr>
            <a:lstStyle/>
            <a:p>
              <a:pPr algn="ctr"/>
              <a:r>
                <a:rPr lang="en-US" altLang="zh-CN" b="1" dirty="0">
                  <a:solidFill>
                    <a:schemeClr val="bg1"/>
                  </a:solidFill>
                  <a:latin typeface="Arial" panose="020B0604020202020204" pitchFamily="34" charset="0"/>
                  <a:cs typeface="Arial" panose="020B0604020202020204" pitchFamily="34" charset="0"/>
                </a:rPr>
                <a:t>A</a:t>
              </a:r>
              <a:endParaRPr lang="zh-CN" altLang="en-US" b="1" dirty="0">
                <a:solidFill>
                  <a:schemeClr val="bg1"/>
                </a:solidFill>
                <a:latin typeface="Arial" panose="020B0604020202020204" pitchFamily="34" charset="0"/>
                <a:cs typeface="Arial" panose="020B0604020202020204" pitchFamily="34" charset="0"/>
              </a:endParaRPr>
            </a:p>
          </p:txBody>
        </p:sp>
        <p:sp>
          <p:nvSpPr>
            <p:cNvPr id="34" name="文本框 35">
              <a:extLst>
                <a:ext uri="{FF2B5EF4-FFF2-40B4-BE49-F238E27FC236}">
                  <a16:creationId xmlns:a16="http://schemas.microsoft.com/office/drawing/2014/main" id="{536F8124-0249-9433-B46C-10EF740CF0F2}"/>
                </a:ext>
              </a:extLst>
            </p:cNvPr>
            <p:cNvSpPr txBox="1"/>
            <p:nvPr/>
          </p:nvSpPr>
          <p:spPr>
            <a:xfrm>
              <a:off x="7479172" y="3266619"/>
              <a:ext cx="501667" cy="754254"/>
            </a:xfrm>
            <a:prstGeom prst="rect">
              <a:avLst/>
            </a:prstGeom>
            <a:noFill/>
            <a:ln>
              <a:noFill/>
            </a:ln>
          </p:spPr>
          <p:txBody>
            <a:bodyPr wrap="square" rtlCol="0">
              <a:spAutoFit/>
            </a:bodyPr>
            <a:lstStyle/>
            <a:p>
              <a:pPr algn="ctr"/>
              <a:r>
                <a:rPr lang="en-US" altLang="zh-CN" b="1" dirty="0">
                  <a:solidFill>
                    <a:schemeClr val="bg1"/>
                  </a:solidFill>
                  <a:latin typeface="Arial" panose="020B0604020202020204" pitchFamily="34" charset="0"/>
                  <a:cs typeface="Arial" panose="020B0604020202020204" pitchFamily="34" charset="0"/>
                </a:rPr>
                <a:t>B</a:t>
              </a:r>
              <a:endParaRPr lang="zh-CN" altLang="en-US" b="1" dirty="0">
                <a:solidFill>
                  <a:schemeClr val="bg1"/>
                </a:solidFill>
                <a:latin typeface="Arial" panose="020B0604020202020204" pitchFamily="34" charset="0"/>
                <a:cs typeface="Arial" panose="020B0604020202020204" pitchFamily="34" charset="0"/>
              </a:endParaRPr>
            </a:p>
          </p:txBody>
        </p:sp>
        <p:sp>
          <p:nvSpPr>
            <p:cNvPr id="35" name="文本框 36">
              <a:extLst>
                <a:ext uri="{FF2B5EF4-FFF2-40B4-BE49-F238E27FC236}">
                  <a16:creationId xmlns:a16="http://schemas.microsoft.com/office/drawing/2014/main" id="{E51885C8-8926-F56E-B90A-D720C9627857}"/>
                </a:ext>
              </a:extLst>
            </p:cNvPr>
            <p:cNvSpPr txBox="1"/>
            <p:nvPr/>
          </p:nvSpPr>
          <p:spPr>
            <a:xfrm>
              <a:off x="4669914" y="3775554"/>
              <a:ext cx="2021718" cy="437023"/>
            </a:xfrm>
            <a:prstGeom prst="rect">
              <a:avLst/>
            </a:prstGeom>
            <a:noFill/>
            <a:ln>
              <a:noFill/>
            </a:ln>
          </p:spPr>
          <p:txBody>
            <a:bodyPr wrap="square" rtlCol="0">
              <a:spAutoFit/>
            </a:bodyPr>
            <a:lstStyle/>
            <a:p>
              <a:pPr algn="ctr"/>
              <a:r>
                <a:rPr lang="en-US" altLang="zh-CN" sz="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Mixing Head</a:t>
              </a:r>
            </a:p>
          </p:txBody>
        </p:sp>
        <p:sp>
          <p:nvSpPr>
            <p:cNvPr id="36" name="文本框 37">
              <a:extLst>
                <a:ext uri="{FF2B5EF4-FFF2-40B4-BE49-F238E27FC236}">
                  <a16:creationId xmlns:a16="http://schemas.microsoft.com/office/drawing/2014/main" id="{F4DCB394-7425-A33D-9525-8F01411EF1EE}"/>
                </a:ext>
              </a:extLst>
            </p:cNvPr>
            <p:cNvSpPr txBox="1"/>
            <p:nvPr/>
          </p:nvSpPr>
          <p:spPr>
            <a:xfrm>
              <a:off x="4790517" y="5172213"/>
              <a:ext cx="1885553" cy="469443"/>
            </a:xfrm>
            <a:prstGeom prst="rect">
              <a:avLst/>
            </a:prstGeom>
            <a:noFill/>
            <a:ln>
              <a:noFill/>
            </a:ln>
          </p:spPr>
          <p:txBody>
            <a:bodyPr wrap="square" rtlCol="0">
              <a:spAutoFit/>
            </a:bodyPr>
            <a:lstStyle/>
            <a:p>
              <a:pPr algn="ctr"/>
              <a:r>
                <a:rPr lang="en-US" altLang="zh-CN" sz="900" b="1" dirty="0">
                  <a:latin typeface="微软雅黑" panose="020B0503020204020204" pitchFamily="34" charset="-122"/>
                  <a:ea typeface="微软雅黑" panose="020B0503020204020204" pitchFamily="34" charset="-122"/>
                  <a:cs typeface="Arial" panose="020B0604020202020204" pitchFamily="34" charset="0"/>
                </a:rPr>
                <a:t>Mold Cavity</a:t>
              </a:r>
              <a:endParaRPr lang="zh-CN" altLang="en-US" sz="900" b="1" dirty="0">
                <a:latin typeface="微软雅黑" panose="020B0503020204020204" pitchFamily="34" charset="-122"/>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1046079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675BE-1476-98FC-2D0F-BA67FC918816}"/>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9010CC1-8C51-CA56-96C0-B3F46460B07B}"/>
              </a:ext>
            </a:extLst>
          </p:cNvPr>
          <p:cNvSpPr>
            <a:spLocks noGrp="1"/>
          </p:cNvSpPr>
          <p:nvPr>
            <p:ph type="sldNum" sz="quarter" idx="4"/>
          </p:nvPr>
        </p:nvSpPr>
        <p:spPr/>
        <p:txBody>
          <a:bodyPr/>
          <a:lstStyle/>
          <a:p>
            <a:fld id="{4B60796B-CB92-40D1-9B66-3190DFEF75AD}" type="slidenum">
              <a:rPr lang="fr-FR" smtClean="0"/>
              <a:pPr/>
              <a:t>23</a:t>
            </a:fld>
            <a:endParaRPr lang="fr-FR" dirty="0"/>
          </a:p>
        </p:txBody>
      </p:sp>
      <p:sp>
        <p:nvSpPr>
          <p:cNvPr id="2" name="标题 1">
            <a:extLst>
              <a:ext uri="{FF2B5EF4-FFF2-40B4-BE49-F238E27FC236}">
                <a16:creationId xmlns:a16="http://schemas.microsoft.com/office/drawing/2014/main" id="{154B7598-6BAD-AB78-E484-58243A435DF0}"/>
              </a:ext>
            </a:extLst>
          </p:cNvPr>
          <p:cNvSpPr>
            <a:spLocks noGrp="1"/>
          </p:cNvSpPr>
          <p:nvPr>
            <p:ph type="title"/>
          </p:nvPr>
        </p:nvSpPr>
        <p:spPr>
          <a:xfrm>
            <a:off x="183515" y="260350"/>
            <a:ext cx="10818495" cy="409575"/>
          </a:xfrm>
        </p:spPr>
        <p:txBody>
          <a:bodyPr>
            <a:normAutofit/>
          </a:bodyPr>
          <a:lstStyle/>
          <a:p>
            <a:r>
              <a:rPr lang="en-US" altLang="zh-CN" sz="2220" dirty="0">
                <a:latin typeface="微软雅黑" panose="020B0503020204020204" pitchFamily="34" charset="-122"/>
                <a:ea typeface="微软雅黑" panose="020B0503020204020204" pitchFamily="34" charset="-122"/>
                <a:sym typeface="+mn-ea"/>
              </a:rPr>
              <a:t>PDCPD : </a:t>
            </a:r>
            <a:r>
              <a:rPr lang="en-US" altLang="zh-CN" sz="2220" dirty="0" err="1">
                <a:latin typeface="微软雅黑" panose="020B0503020204020204" pitchFamily="34" charset="-122"/>
                <a:ea typeface="微软雅黑" panose="020B0503020204020204" pitchFamily="34" charset="-122"/>
                <a:sym typeface="+mn-ea"/>
              </a:rPr>
              <a:t>caractéristiques</a:t>
            </a:r>
            <a:r>
              <a:rPr lang="en-US" altLang="zh-CN" sz="2220" dirty="0">
                <a:latin typeface="微软雅黑" panose="020B0503020204020204" pitchFamily="34" charset="-122"/>
                <a:ea typeface="微软雅黑" panose="020B0503020204020204" pitchFamily="34" charset="-122"/>
                <a:sym typeface="+mn-ea"/>
              </a:rPr>
              <a:t> </a:t>
            </a:r>
            <a:endParaRPr lang="zh-CN" altLang="en-US" sz="2220" dirty="0">
              <a:latin typeface="微软雅黑" panose="020B0503020204020204" pitchFamily="34" charset="-122"/>
              <a:ea typeface="微软雅黑" panose="020B0503020204020204" pitchFamily="34" charset="-122"/>
            </a:endParaRPr>
          </a:p>
        </p:txBody>
      </p:sp>
      <p:sp>
        <p:nvSpPr>
          <p:cNvPr id="5" name="object 6">
            <a:extLst>
              <a:ext uri="{FF2B5EF4-FFF2-40B4-BE49-F238E27FC236}">
                <a16:creationId xmlns:a16="http://schemas.microsoft.com/office/drawing/2014/main" id="{7C51FBC4-5516-1D1D-B7B9-BE5A34F5671A}"/>
              </a:ext>
            </a:extLst>
          </p:cNvPr>
          <p:cNvSpPr/>
          <p:nvPr/>
        </p:nvSpPr>
        <p:spPr>
          <a:xfrm>
            <a:off x="432486" y="1322173"/>
            <a:ext cx="4183057" cy="4803217"/>
          </a:xfrm>
          <a:custGeom>
            <a:avLst/>
            <a:gdLst/>
            <a:ahLst/>
            <a:cxnLst/>
            <a:rect l="l" t="t" r="r" b="b"/>
            <a:pathLst>
              <a:path w="3695700" h="4351020">
                <a:moveTo>
                  <a:pt x="3695700" y="4351020"/>
                </a:moveTo>
                <a:lnTo>
                  <a:pt x="0" y="4351020"/>
                </a:lnTo>
                <a:lnTo>
                  <a:pt x="0" y="0"/>
                </a:lnTo>
                <a:lnTo>
                  <a:pt x="3695700" y="0"/>
                </a:lnTo>
                <a:lnTo>
                  <a:pt x="3695700" y="4351020"/>
                </a:lnTo>
                <a:close/>
              </a:path>
            </a:pathLst>
          </a:custGeom>
          <a:solidFill>
            <a:srgbClr val="0070C0"/>
          </a:solidFill>
        </p:spPr>
        <p:txBody>
          <a:bodyPr wrap="square" lIns="0" tIns="0" rIns="0" bIns="0" rtlCol="0"/>
          <a:lstStyle/>
          <a:p>
            <a:endParaRPr/>
          </a:p>
        </p:txBody>
      </p:sp>
      <p:sp>
        <p:nvSpPr>
          <p:cNvPr id="6" name="object 7">
            <a:extLst>
              <a:ext uri="{FF2B5EF4-FFF2-40B4-BE49-F238E27FC236}">
                <a16:creationId xmlns:a16="http://schemas.microsoft.com/office/drawing/2014/main" id="{4B7E8AFB-EA72-E430-0F8D-1D08A5875421}"/>
              </a:ext>
            </a:extLst>
          </p:cNvPr>
          <p:cNvSpPr txBox="1"/>
          <p:nvPr/>
        </p:nvSpPr>
        <p:spPr>
          <a:xfrm>
            <a:off x="506627" y="1383958"/>
            <a:ext cx="3793433" cy="4593478"/>
          </a:xfrm>
          <a:prstGeom prst="rect">
            <a:avLst/>
          </a:prstGeom>
        </p:spPr>
        <p:txBody>
          <a:bodyPr vert="horz" wrap="square" lIns="0" tIns="151765" rIns="0" bIns="0" rtlCol="0">
            <a:noAutofit/>
          </a:bodyPr>
          <a:lstStyle/>
          <a:p>
            <a:pPr marL="185738" indent="-185738">
              <a:lnSpc>
                <a:spcPct val="100000"/>
              </a:lnSpc>
              <a:spcBef>
                <a:spcPts val="1195"/>
              </a:spcBef>
              <a:buSzPct val="80000"/>
              <a:buFont typeface="Wingdings" panose="05000000000000000000" pitchFamily="2" charset="2"/>
              <a:buChar char="n"/>
            </a:pPr>
            <a:r>
              <a:rPr lang="en-US" altLang="zh-CN" sz="1600" b="1" dirty="0" err="1">
                <a:solidFill>
                  <a:schemeClr val="bg1"/>
                </a:solidFill>
                <a:latin typeface="微软雅黑" panose="020B0503020204020204" pitchFamily="34" charset="-122"/>
                <a:ea typeface="微软雅黑" panose="020B0503020204020204" pitchFamily="34" charset="-122"/>
                <a:cs typeface="Noto Sans CJK HK"/>
              </a:rPr>
              <a:t>Faible</a:t>
            </a:r>
            <a:r>
              <a:rPr lang="en-US" altLang="zh-CN" sz="1600" b="1" dirty="0">
                <a:solidFill>
                  <a:schemeClr val="bg1"/>
                </a:solidFill>
                <a:latin typeface="微软雅黑" panose="020B0503020204020204" pitchFamily="34" charset="-122"/>
                <a:ea typeface="微软雅黑" panose="020B0503020204020204" pitchFamily="34" charset="-122"/>
                <a:cs typeface="Noto Sans CJK HK"/>
              </a:rPr>
              <a:t> </a:t>
            </a:r>
            <a:r>
              <a:rPr lang="en-US" altLang="zh-CN" sz="1600" b="1" dirty="0" err="1">
                <a:solidFill>
                  <a:schemeClr val="bg1"/>
                </a:solidFill>
                <a:latin typeface="微软雅黑" panose="020B0503020204020204" pitchFamily="34" charset="-122"/>
                <a:ea typeface="微软雅黑" panose="020B0503020204020204" pitchFamily="34" charset="-122"/>
                <a:cs typeface="Noto Sans CJK HK"/>
              </a:rPr>
              <a:t>densité</a:t>
            </a:r>
            <a:endParaRPr lang="en-US" altLang="zh-CN" sz="1600" b="1" dirty="0">
              <a:solidFill>
                <a:schemeClr val="bg1"/>
              </a:solidFill>
              <a:latin typeface="微软雅黑" panose="020B0503020204020204" pitchFamily="34" charset="-122"/>
              <a:ea typeface="微软雅黑" panose="020B0503020204020204" pitchFamily="34" charset="-122"/>
              <a:cs typeface="Noto Sans CJK HK"/>
            </a:endParaRPr>
          </a:p>
          <a:p>
            <a:pPr marL="358775">
              <a:lnSpc>
                <a:spcPct val="100000"/>
              </a:lnSpc>
              <a:spcBef>
                <a:spcPts val="195"/>
              </a:spcBef>
            </a:pPr>
            <a:r>
              <a:rPr lang="en-US" altLang="zh-CN" sz="1400" dirty="0">
                <a:solidFill>
                  <a:schemeClr val="bg1"/>
                </a:solidFill>
                <a:latin typeface="微软雅黑" panose="020B0503020204020204" pitchFamily="34" charset="-122"/>
                <a:ea typeface="微软雅黑" panose="020B0503020204020204" pitchFamily="34" charset="-122"/>
                <a:cs typeface="UKIJ CJK"/>
              </a:rPr>
              <a:t>1.03 g/cm</a:t>
            </a:r>
            <a:r>
              <a:rPr lang="en-US" altLang="en-US" sz="1400" dirty="0">
                <a:solidFill>
                  <a:schemeClr val="bg1"/>
                </a:solidFill>
                <a:latin typeface="微软雅黑" panose="020B0503020204020204" pitchFamily="34" charset="-122"/>
                <a:ea typeface="微软雅黑" panose="020B0503020204020204" pitchFamily="34" charset="-122"/>
                <a:cs typeface="UKIJ CJK"/>
              </a:rPr>
              <a:t>³ : </a:t>
            </a:r>
            <a:r>
              <a:rPr lang="fr-FR" altLang="zh-CN" sz="1400" dirty="0">
                <a:solidFill>
                  <a:schemeClr val="bg1"/>
                </a:solidFill>
                <a:latin typeface="微软雅黑" panose="020B0503020204020204" pitchFamily="34" charset="-122"/>
                <a:ea typeface="微软雅黑" panose="020B0503020204020204" pitchFamily="34" charset="-122"/>
                <a:cs typeface="UKIJ CJK"/>
              </a:rPr>
              <a:t>matériau léger</a:t>
            </a:r>
          </a:p>
          <a:p>
            <a:pPr marL="185738" indent="-185738">
              <a:spcBef>
                <a:spcPts val="1195"/>
              </a:spcBef>
              <a:buSzPct val="80000"/>
              <a:buFont typeface="Wingdings" panose="05000000000000000000" pitchFamily="2" charset="2"/>
              <a:buChar char="n"/>
            </a:pPr>
            <a:r>
              <a:rPr lang="fr-FR" altLang="zh-CN" sz="1600" b="1" dirty="0">
                <a:solidFill>
                  <a:schemeClr val="bg1"/>
                </a:solidFill>
                <a:latin typeface="微软雅黑" panose="020B0503020204020204" pitchFamily="34" charset="-122"/>
                <a:ea typeface="微软雅黑" panose="020B0503020204020204" pitchFamily="34" charset="-122"/>
              </a:rPr>
              <a:t>Propriétés mécaniques : </a:t>
            </a:r>
          </a:p>
          <a:p>
            <a:pPr marL="358775">
              <a:lnSpc>
                <a:spcPct val="100000"/>
              </a:lnSpc>
              <a:spcBef>
                <a:spcPts val="1115"/>
              </a:spcBef>
              <a:buSzPct val="80000"/>
            </a:pPr>
            <a:r>
              <a:rPr lang="fr-FR" altLang="zh-CN" sz="1400" dirty="0">
                <a:solidFill>
                  <a:schemeClr val="bg1"/>
                </a:solidFill>
                <a:latin typeface="微软雅黑" panose="020B0503020204020204" pitchFamily="34" charset="-122"/>
                <a:ea typeface="微软雅黑" panose="020B0503020204020204" pitchFamily="34" charset="-122"/>
                <a:cs typeface="Noto Sans CJK HK"/>
              </a:rPr>
              <a:t>Résistance élevée et grande ténacité :  particulièrement adapté aux pièces de surface et aux éléments structurels</a:t>
            </a:r>
          </a:p>
          <a:p>
            <a:pPr marL="185738" indent="-185738">
              <a:lnSpc>
                <a:spcPct val="100000"/>
              </a:lnSpc>
              <a:spcBef>
                <a:spcPts val="1195"/>
              </a:spcBef>
              <a:buSzPct val="80000"/>
              <a:buFont typeface="Wingdings" panose="05000000000000000000" pitchFamily="2" charset="2"/>
              <a:buChar char="n"/>
            </a:pPr>
            <a:r>
              <a:rPr lang="fr-FR" altLang="zh-CN" sz="1600" b="1" dirty="0">
                <a:solidFill>
                  <a:schemeClr val="bg1"/>
                </a:solidFill>
                <a:latin typeface="微软雅黑" panose="020B0503020204020204" pitchFamily="34" charset="-122"/>
                <a:ea typeface="微软雅黑" panose="020B0503020204020204" pitchFamily="34" charset="-122"/>
              </a:rPr>
              <a:t>Durabilité extérieure</a:t>
            </a:r>
          </a:p>
          <a:p>
            <a:pPr marL="358775">
              <a:lnSpc>
                <a:spcPct val="100000"/>
              </a:lnSpc>
              <a:spcBef>
                <a:spcPts val="1175"/>
              </a:spcBef>
              <a:buSzPct val="80000"/>
            </a:pPr>
            <a:r>
              <a:rPr lang="fr-FR" altLang="zh-CN" sz="1400" dirty="0">
                <a:solidFill>
                  <a:schemeClr val="bg1"/>
                </a:solidFill>
                <a:latin typeface="微软雅黑" panose="020B0503020204020204" pitchFamily="34" charset="-122"/>
                <a:ea typeface="微软雅黑" panose="020B0503020204020204" pitchFamily="34" charset="-122"/>
                <a:cs typeface="Noto Sans CJK HK"/>
              </a:rPr>
              <a:t>Excellente résistance à la corrosion,   aux acides et aux bases ; maintien des propriétés mécaniques </a:t>
            </a:r>
            <a:r>
              <a:rPr lang="fr-FR" altLang="zh-CN" sz="1400" dirty="0" err="1">
                <a:solidFill>
                  <a:schemeClr val="bg1"/>
                </a:solidFill>
                <a:latin typeface="微软雅黑" panose="020B0503020204020204" pitchFamily="34" charset="-122"/>
                <a:ea typeface="微软雅黑" panose="020B0503020204020204" pitchFamily="34" charset="-122"/>
                <a:cs typeface="Noto Sans CJK HK"/>
              </a:rPr>
              <a:t>jusqu</a:t>
            </a:r>
            <a:r>
              <a:rPr lang="fr-FR" altLang="zh-CN" sz="1400" dirty="0">
                <a:solidFill>
                  <a:schemeClr val="bg1"/>
                </a:solidFill>
                <a:latin typeface="微软雅黑" panose="020B0503020204020204" pitchFamily="34" charset="-122"/>
                <a:ea typeface="微软雅黑" panose="020B0503020204020204" pitchFamily="34" charset="-122"/>
                <a:cs typeface="Noto Sans CJK HK"/>
              </a:rPr>
              <a:t> </a:t>
            </a:r>
            <a:r>
              <a:rPr lang="fr-FR" altLang="zh-CN" sz="1400" b="1" dirty="0">
                <a:solidFill>
                  <a:schemeClr val="bg1"/>
                </a:solidFill>
                <a:latin typeface="微软雅黑" panose="020B0503020204020204" pitchFamily="34" charset="-122"/>
                <a:ea typeface="微软雅黑" panose="020B0503020204020204" pitchFamily="34" charset="-122"/>
                <a:cs typeface="Noto Sans CJK HK"/>
              </a:rPr>
              <a:t>à -40 °C</a:t>
            </a:r>
          </a:p>
          <a:p>
            <a:pPr marL="185738" indent="-185738">
              <a:lnSpc>
                <a:spcPct val="100000"/>
              </a:lnSpc>
              <a:spcBef>
                <a:spcPts val="1195"/>
              </a:spcBef>
              <a:buSzPct val="80000"/>
              <a:buFont typeface="Wingdings" panose="05000000000000000000" pitchFamily="2" charset="2"/>
              <a:buChar char="n"/>
            </a:pPr>
            <a:r>
              <a:rPr lang="fr-FR" altLang="zh-CN" sz="1600" b="1" dirty="0">
                <a:solidFill>
                  <a:schemeClr val="bg1"/>
                </a:solidFill>
                <a:latin typeface="微软雅黑" panose="020B0503020204020204" pitchFamily="34" charset="-122"/>
                <a:ea typeface="微软雅黑" panose="020B0503020204020204" pitchFamily="34" charset="-122"/>
              </a:rPr>
              <a:t>Excellente aptitude à la peinture</a:t>
            </a:r>
          </a:p>
          <a:p>
            <a:pPr marL="358775">
              <a:lnSpc>
                <a:spcPct val="100000"/>
              </a:lnSpc>
              <a:spcBef>
                <a:spcPts val="1200"/>
              </a:spcBef>
              <a:buSzPct val="80000"/>
            </a:pPr>
            <a:r>
              <a:rPr lang="fr-FR" altLang="zh-CN" sz="1400" dirty="0">
                <a:solidFill>
                  <a:schemeClr val="bg1"/>
                </a:solidFill>
                <a:latin typeface="微软雅黑" panose="020B0503020204020204" pitchFamily="34" charset="-122"/>
                <a:ea typeface="微软雅黑" panose="020B0503020204020204" pitchFamily="34" charset="-122"/>
                <a:cs typeface="Noto Sans CJK HK"/>
              </a:rPr>
              <a:t>Bonne adhérence des revêtements, bonne aspect de surface,  peut également être galvanisé. </a:t>
            </a:r>
            <a:endParaRPr lang="fr-FR" altLang="zh-CN" sz="1400" b="1" dirty="0">
              <a:solidFill>
                <a:schemeClr val="bg1"/>
              </a:solidFill>
              <a:latin typeface="微软雅黑" panose="020B0503020204020204" pitchFamily="34" charset="-122"/>
              <a:ea typeface="微软雅黑" panose="020B0503020204020204" pitchFamily="34" charset="-122"/>
              <a:cs typeface="Noto Sans CJK HK"/>
            </a:endParaRPr>
          </a:p>
        </p:txBody>
      </p:sp>
      <p:graphicFrame>
        <p:nvGraphicFramePr>
          <p:cNvPr id="7" name="object 3">
            <a:extLst>
              <a:ext uri="{FF2B5EF4-FFF2-40B4-BE49-F238E27FC236}">
                <a16:creationId xmlns:a16="http://schemas.microsoft.com/office/drawing/2014/main" id="{7EA6D973-29AA-C40D-6E04-16F0377C150B}"/>
              </a:ext>
            </a:extLst>
          </p:cNvPr>
          <p:cNvGraphicFramePr>
            <a:graphicFrameLocks noGrp="1"/>
          </p:cNvGraphicFramePr>
          <p:nvPr>
            <p:extLst>
              <p:ext uri="{D42A27DB-BD31-4B8C-83A1-F6EECF244321}">
                <p14:modId xmlns:p14="http://schemas.microsoft.com/office/powerpoint/2010/main" val="1260710039"/>
              </p:ext>
            </p:extLst>
          </p:nvPr>
        </p:nvGraphicFramePr>
        <p:xfrm>
          <a:off x="4662184" y="1359243"/>
          <a:ext cx="7014951" cy="3098917"/>
        </p:xfrm>
        <a:graphic>
          <a:graphicData uri="http://schemas.openxmlformats.org/drawingml/2006/table">
            <a:tbl>
              <a:tblPr firstRow="1" bandRow="1">
                <a:tableStyleId>{2D5ABB26-0587-4C30-8999-92F81FD0307C}</a:tableStyleId>
              </a:tblPr>
              <a:tblGrid>
                <a:gridCol w="2676884">
                  <a:extLst>
                    <a:ext uri="{9D8B030D-6E8A-4147-A177-3AD203B41FA5}">
                      <a16:colId xmlns:a16="http://schemas.microsoft.com/office/drawing/2014/main" val="20000"/>
                    </a:ext>
                  </a:extLst>
                </a:gridCol>
                <a:gridCol w="1176645">
                  <a:extLst>
                    <a:ext uri="{9D8B030D-6E8A-4147-A177-3AD203B41FA5}">
                      <a16:colId xmlns:a16="http://schemas.microsoft.com/office/drawing/2014/main" val="20001"/>
                    </a:ext>
                  </a:extLst>
                </a:gridCol>
                <a:gridCol w="960019">
                  <a:extLst>
                    <a:ext uri="{9D8B030D-6E8A-4147-A177-3AD203B41FA5}">
                      <a16:colId xmlns:a16="http://schemas.microsoft.com/office/drawing/2014/main" val="20002"/>
                    </a:ext>
                  </a:extLst>
                </a:gridCol>
                <a:gridCol w="721864">
                  <a:extLst>
                    <a:ext uri="{9D8B030D-6E8A-4147-A177-3AD203B41FA5}">
                      <a16:colId xmlns:a16="http://schemas.microsoft.com/office/drawing/2014/main" val="20003"/>
                    </a:ext>
                  </a:extLst>
                </a:gridCol>
                <a:gridCol w="748774">
                  <a:extLst>
                    <a:ext uri="{9D8B030D-6E8A-4147-A177-3AD203B41FA5}">
                      <a16:colId xmlns:a16="http://schemas.microsoft.com/office/drawing/2014/main" val="20004"/>
                    </a:ext>
                  </a:extLst>
                </a:gridCol>
                <a:gridCol w="730765">
                  <a:extLst>
                    <a:ext uri="{9D8B030D-6E8A-4147-A177-3AD203B41FA5}">
                      <a16:colId xmlns:a16="http://schemas.microsoft.com/office/drawing/2014/main" val="20005"/>
                    </a:ext>
                  </a:extLst>
                </a:gridCol>
              </a:tblGrid>
              <a:tr h="327964">
                <a:tc>
                  <a:txBody>
                    <a:bodyPr/>
                    <a:lstStyle/>
                    <a:p>
                      <a:pPr marL="1270" algn="ctr">
                        <a:lnSpc>
                          <a:spcPct val="100000"/>
                        </a:lnSpc>
                        <a:spcBef>
                          <a:spcPts val="300"/>
                        </a:spcBef>
                      </a:pPr>
                      <a:r>
                        <a:rPr lang="en-US" altLang="zh-CN" sz="1200" b="1">
                          <a:solidFill>
                            <a:schemeClr val="bg1"/>
                          </a:solidFill>
                          <a:latin typeface="微软雅黑" panose="020B0503020204020204" pitchFamily="34" charset="-122"/>
                          <a:ea typeface="微软雅黑" panose="020B0503020204020204" pitchFamily="34" charset="-122"/>
                          <a:cs typeface="Noto Sans CJK HK"/>
                        </a:rPr>
                        <a:t>Material</a:t>
                      </a: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70C0"/>
                    </a:solidFill>
                  </a:tcPr>
                </a:tc>
                <a:tc>
                  <a:txBody>
                    <a:bodyPr/>
                    <a:lstStyle/>
                    <a:p>
                      <a:pPr algn="ctr">
                        <a:lnSpc>
                          <a:spcPct val="100000"/>
                        </a:lnSpc>
                        <a:spcBef>
                          <a:spcPts val="300"/>
                        </a:spcBef>
                      </a:pPr>
                      <a:endParaRPr sz="1200" dirty="0">
                        <a:latin typeface="微软雅黑" panose="020B0503020204020204" pitchFamily="34" charset="-122"/>
                        <a:ea typeface="微软雅黑" panose="020B0503020204020204" pitchFamily="34" charset="-122"/>
                        <a:cs typeface="Noto Sans CJK H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70C0"/>
                    </a:solidFill>
                  </a:tcPr>
                </a:tc>
                <a:tc>
                  <a:txBody>
                    <a:bodyPr/>
                    <a:lstStyle/>
                    <a:p>
                      <a:pPr algn="ctr">
                        <a:lnSpc>
                          <a:spcPct val="100000"/>
                        </a:lnSpc>
                        <a:spcBef>
                          <a:spcPts val="300"/>
                        </a:spcBef>
                      </a:pPr>
                      <a:r>
                        <a:rPr sz="1200" b="1" spc="-10" dirty="0">
                          <a:solidFill>
                            <a:srgbClr val="FFFFFF"/>
                          </a:solidFill>
                          <a:latin typeface="微软雅黑" panose="020B0503020204020204" pitchFamily="34" charset="-122"/>
                          <a:ea typeface="微软雅黑" panose="020B0503020204020204" pitchFamily="34" charset="-122"/>
                          <a:cs typeface="Noto Sans CJK HK"/>
                        </a:rPr>
                        <a:t>PDCPD</a:t>
                      </a:r>
                      <a:endParaRPr sz="1200">
                        <a:latin typeface="微软雅黑" panose="020B0503020204020204" pitchFamily="34" charset="-122"/>
                        <a:ea typeface="微软雅黑" panose="020B0503020204020204" pitchFamily="34" charset="-122"/>
                        <a:cs typeface="Noto Sans CJK H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70C0"/>
                    </a:solidFill>
                  </a:tcPr>
                </a:tc>
                <a:tc>
                  <a:txBody>
                    <a:bodyPr/>
                    <a:lstStyle/>
                    <a:p>
                      <a:pPr algn="ctr">
                        <a:lnSpc>
                          <a:spcPct val="100000"/>
                        </a:lnSpc>
                        <a:spcBef>
                          <a:spcPts val="300"/>
                        </a:spcBef>
                      </a:pPr>
                      <a:r>
                        <a:rPr lang="en-US" sz="1200" b="1" dirty="0" err="1">
                          <a:solidFill>
                            <a:schemeClr val="bg1"/>
                          </a:solidFill>
                          <a:latin typeface="微软雅黑" panose="020B0503020204020204" pitchFamily="34" charset="-122"/>
                          <a:ea typeface="微软雅黑" panose="020B0503020204020204" pitchFamily="34" charset="-122"/>
                          <a:cs typeface="Noto Sans CJK HK"/>
                        </a:rPr>
                        <a:t>Acier</a:t>
                      </a:r>
                      <a:endParaRPr lang="en-US" sz="1200" b="1" dirty="0">
                        <a:solidFill>
                          <a:schemeClr val="bg1"/>
                        </a:solidFill>
                        <a:latin typeface="微软雅黑" panose="020B0503020204020204" pitchFamily="34" charset="-122"/>
                        <a:ea typeface="微软雅黑" panose="020B0503020204020204" pitchFamily="34" charset="-122"/>
                        <a:cs typeface="Noto Sans CJK H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70C0"/>
                    </a:solidFill>
                  </a:tcPr>
                </a:tc>
                <a:tc>
                  <a:txBody>
                    <a:bodyPr/>
                    <a:lstStyle/>
                    <a:p>
                      <a:pPr algn="ctr">
                        <a:lnSpc>
                          <a:spcPct val="100000"/>
                        </a:lnSpc>
                        <a:spcBef>
                          <a:spcPts val="300"/>
                        </a:spcBef>
                      </a:pPr>
                      <a:r>
                        <a:rPr sz="1200" b="1" spc="50" dirty="0">
                          <a:solidFill>
                            <a:srgbClr val="FFFFFF"/>
                          </a:solidFill>
                          <a:latin typeface="微软雅黑" panose="020B0503020204020204" pitchFamily="34" charset="-122"/>
                          <a:ea typeface="微软雅黑" panose="020B0503020204020204" pitchFamily="34" charset="-122"/>
                          <a:cs typeface="Noto Sans CJK HK"/>
                        </a:rPr>
                        <a:t>SMC</a:t>
                      </a:r>
                      <a:endParaRPr sz="1200">
                        <a:latin typeface="微软雅黑" panose="020B0503020204020204" pitchFamily="34" charset="-122"/>
                        <a:ea typeface="微软雅黑" panose="020B0503020204020204" pitchFamily="34" charset="-122"/>
                        <a:cs typeface="Noto Sans CJK H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70C0"/>
                    </a:solidFill>
                  </a:tcPr>
                </a:tc>
                <a:tc>
                  <a:txBody>
                    <a:bodyPr/>
                    <a:lstStyle/>
                    <a:p>
                      <a:pPr algn="ctr">
                        <a:lnSpc>
                          <a:spcPct val="100000"/>
                        </a:lnSpc>
                        <a:spcBef>
                          <a:spcPts val="300"/>
                        </a:spcBef>
                      </a:pPr>
                      <a:r>
                        <a:rPr sz="1200" b="1" spc="-25" dirty="0">
                          <a:solidFill>
                            <a:srgbClr val="FFFFFF"/>
                          </a:solidFill>
                          <a:latin typeface="微软雅黑" panose="020B0503020204020204" pitchFamily="34" charset="-122"/>
                          <a:ea typeface="微软雅黑" panose="020B0503020204020204" pitchFamily="34" charset="-122"/>
                          <a:cs typeface="Noto Sans CJK HK"/>
                        </a:rPr>
                        <a:t>ABS</a:t>
                      </a:r>
                      <a:endParaRPr sz="1200" dirty="0">
                        <a:latin typeface="微软雅黑" panose="020B0503020204020204" pitchFamily="34" charset="-122"/>
                        <a:ea typeface="微软雅黑" panose="020B0503020204020204" pitchFamily="34" charset="-122"/>
                        <a:cs typeface="Noto Sans CJK H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70C0"/>
                    </a:solidFill>
                  </a:tcPr>
                </a:tc>
                <a:extLst>
                  <a:ext uri="{0D108BD9-81ED-4DB2-BD59-A6C34878D82A}">
                    <a16:rowId xmlns:a16="http://schemas.microsoft.com/office/drawing/2014/main" val="10000"/>
                  </a:ext>
                </a:extLst>
              </a:tr>
              <a:tr h="326410">
                <a:tc>
                  <a:txBody>
                    <a:bodyPr/>
                    <a:lstStyle/>
                    <a:p>
                      <a:pPr marL="1270" algn="ctr">
                        <a:lnSpc>
                          <a:spcPct val="100000"/>
                        </a:lnSpc>
                        <a:spcBef>
                          <a:spcPts val="300"/>
                        </a:spcBef>
                      </a:pPr>
                      <a:r>
                        <a:rPr lang="en-US" altLang="zh-CN" sz="1400" dirty="0" err="1">
                          <a:latin typeface="微软雅黑" panose="020B0503020204020204" pitchFamily="34" charset="-122"/>
                          <a:ea typeface="微软雅黑" panose="020B0503020204020204" pitchFamily="34" charset="-122"/>
                          <a:cs typeface="UKIJ CJK"/>
                        </a:rPr>
                        <a:t>Densité</a:t>
                      </a:r>
                      <a:endParaRPr lang="en-US" altLang="zh-CN" sz="1400" dirty="0">
                        <a:latin typeface="微软雅黑" panose="020B0503020204020204" pitchFamily="34" charset="-122"/>
                        <a:ea typeface="微软雅黑" panose="020B0503020204020204" pitchFamily="34" charset="-122"/>
                        <a:cs typeface="UKIJ CJK"/>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4E9"/>
                    </a:solidFill>
                  </a:tcPr>
                </a:tc>
                <a:tc>
                  <a:txBody>
                    <a:bodyPr/>
                    <a:lstStyle/>
                    <a:p>
                      <a:pPr algn="ctr">
                        <a:lnSpc>
                          <a:spcPct val="100000"/>
                        </a:lnSpc>
                        <a:spcBef>
                          <a:spcPts val="300"/>
                        </a:spcBef>
                      </a:pPr>
                      <a:r>
                        <a:rPr sz="1200" spc="65" dirty="0">
                          <a:solidFill>
                            <a:srgbClr val="071C28"/>
                          </a:solidFill>
                          <a:latin typeface="微软雅黑" panose="020B0503020204020204" pitchFamily="34" charset="-122"/>
                          <a:ea typeface="微软雅黑" panose="020B0503020204020204" pitchFamily="34" charset="-122"/>
                          <a:cs typeface="UKIJ CJK"/>
                        </a:rPr>
                        <a:t>g/cm</a:t>
                      </a:r>
                      <a:r>
                        <a:rPr sz="1200" spc="97" baseline="24000" dirty="0">
                          <a:solidFill>
                            <a:srgbClr val="071C28"/>
                          </a:solidFill>
                          <a:latin typeface="微软雅黑" panose="020B0503020204020204" pitchFamily="34" charset="-122"/>
                          <a:ea typeface="微软雅黑" panose="020B0503020204020204" pitchFamily="34" charset="-122"/>
                          <a:cs typeface="UKIJ CJK"/>
                        </a:rPr>
                        <a:t>3</a:t>
                      </a:r>
                      <a:endParaRPr sz="1200" baseline="24000">
                        <a:latin typeface="微软雅黑" panose="020B0503020204020204" pitchFamily="34" charset="-122"/>
                        <a:ea typeface="微软雅黑" panose="020B0503020204020204" pitchFamily="34" charset="-122"/>
                        <a:cs typeface="UKIJ CJK"/>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4E9"/>
                    </a:solidFill>
                  </a:tcPr>
                </a:tc>
                <a:tc>
                  <a:txBody>
                    <a:bodyPr/>
                    <a:lstStyle/>
                    <a:p>
                      <a:pPr algn="ctr">
                        <a:lnSpc>
                          <a:spcPct val="100000"/>
                        </a:lnSpc>
                        <a:spcBef>
                          <a:spcPts val="300"/>
                        </a:spcBef>
                      </a:pPr>
                      <a:r>
                        <a:rPr sz="1200" b="1" spc="-20" dirty="0">
                          <a:solidFill>
                            <a:srgbClr val="071C28"/>
                          </a:solidFill>
                          <a:latin typeface="微软雅黑" panose="020B0503020204020204" pitchFamily="34" charset="-122"/>
                          <a:ea typeface="微软雅黑" panose="020B0503020204020204" pitchFamily="34" charset="-122"/>
                          <a:cs typeface="Noto Sans CJK HK"/>
                        </a:rPr>
                        <a:t>1.03</a:t>
                      </a:r>
                      <a:endParaRPr sz="1200">
                        <a:latin typeface="微软雅黑" panose="020B0503020204020204" pitchFamily="34" charset="-122"/>
                        <a:ea typeface="微软雅黑" panose="020B0503020204020204" pitchFamily="34" charset="-122"/>
                        <a:cs typeface="Noto Sans CJK HK"/>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91CF50"/>
                    </a:solidFill>
                  </a:tcPr>
                </a:tc>
                <a:tc>
                  <a:txBody>
                    <a:bodyPr/>
                    <a:lstStyle/>
                    <a:p>
                      <a:pPr algn="ctr">
                        <a:lnSpc>
                          <a:spcPct val="100000"/>
                        </a:lnSpc>
                        <a:spcBef>
                          <a:spcPts val="300"/>
                        </a:spcBef>
                      </a:pPr>
                      <a:r>
                        <a:rPr sz="1200" spc="-25" dirty="0">
                          <a:solidFill>
                            <a:srgbClr val="071C28"/>
                          </a:solidFill>
                          <a:latin typeface="微软雅黑" panose="020B0503020204020204" pitchFamily="34" charset="-122"/>
                          <a:ea typeface="微软雅黑" panose="020B0503020204020204" pitchFamily="34" charset="-122"/>
                          <a:cs typeface="UKIJ CJK"/>
                        </a:rPr>
                        <a:t>7.9</a:t>
                      </a:r>
                      <a:endParaRPr sz="1200">
                        <a:latin typeface="微软雅黑" panose="020B0503020204020204" pitchFamily="34" charset="-122"/>
                        <a:ea typeface="微软雅黑" panose="020B0503020204020204" pitchFamily="34" charset="-122"/>
                        <a:cs typeface="UKIJ CJK"/>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4E9"/>
                    </a:solidFill>
                  </a:tcPr>
                </a:tc>
                <a:tc>
                  <a:txBody>
                    <a:bodyPr/>
                    <a:lstStyle/>
                    <a:p>
                      <a:pPr algn="ctr">
                        <a:lnSpc>
                          <a:spcPct val="100000"/>
                        </a:lnSpc>
                        <a:spcBef>
                          <a:spcPts val="300"/>
                        </a:spcBef>
                      </a:pPr>
                      <a:r>
                        <a:rPr sz="1200" b="1" spc="-25" dirty="0">
                          <a:solidFill>
                            <a:srgbClr val="071C28"/>
                          </a:solidFill>
                          <a:latin typeface="微软雅黑" panose="020B0503020204020204" pitchFamily="34" charset="-122"/>
                          <a:ea typeface="微软雅黑" panose="020B0503020204020204" pitchFamily="34" charset="-122"/>
                          <a:cs typeface="Noto Sans CJK HK"/>
                        </a:rPr>
                        <a:t>1.8</a:t>
                      </a:r>
                      <a:endParaRPr sz="1200">
                        <a:latin typeface="微软雅黑" panose="020B0503020204020204" pitchFamily="34" charset="-122"/>
                        <a:ea typeface="微软雅黑" panose="020B0503020204020204" pitchFamily="34" charset="-122"/>
                        <a:cs typeface="Noto Sans CJK HK"/>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AF50"/>
                    </a:solidFill>
                  </a:tcPr>
                </a:tc>
                <a:tc>
                  <a:txBody>
                    <a:bodyPr/>
                    <a:lstStyle/>
                    <a:p>
                      <a:pPr algn="ctr">
                        <a:lnSpc>
                          <a:spcPct val="100000"/>
                        </a:lnSpc>
                        <a:spcBef>
                          <a:spcPts val="300"/>
                        </a:spcBef>
                      </a:pPr>
                      <a:r>
                        <a:rPr sz="1200" spc="-25" dirty="0">
                          <a:solidFill>
                            <a:srgbClr val="071C28"/>
                          </a:solidFill>
                          <a:latin typeface="微软雅黑" panose="020B0503020204020204" pitchFamily="34" charset="-122"/>
                          <a:ea typeface="微软雅黑" panose="020B0503020204020204" pitchFamily="34" charset="-122"/>
                          <a:cs typeface="UKIJ CJK"/>
                        </a:rPr>
                        <a:t>1.1</a:t>
                      </a:r>
                      <a:endParaRPr sz="1200">
                        <a:latin typeface="微软雅黑" panose="020B0503020204020204" pitchFamily="34" charset="-122"/>
                        <a:ea typeface="微软雅黑" panose="020B0503020204020204" pitchFamily="34" charset="-122"/>
                        <a:cs typeface="UKIJ CJK"/>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4E9"/>
                    </a:solidFill>
                  </a:tcPr>
                </a:tc>
                <a:extLst>
                  <a:ext uri="{0D108BD9-81ED-4DB2-BD59-A6C34878D82A}">
                    <a16:rowId xmlns:a16="http://schemas.microsoft.com/office/drawing/2014/main" val="10001"/>
                  </a:ext>
                </a:extLst>
              </a:tr>
              <a:tr h="327964">
                <a:tc>
                  <a:txBody>
                    <a:bodyPr/>
                    <a:lstStyle/>
                    <a:p>
                      <a:pPr marL="1270" algn="ctr">
                        <a:lnSpc>
                          <a:spcPct val="100000"/>
                        </a:lnSpc>
                        <a:spcBef>
                          <a:spcPts val="300"/>
                        </a:spcBef>
                      </a:pPr>
                      <a:r>
                        <a:rPr lang="en-US" altLang="zh-CN" sz="1400" dirty="0" err="1">
                          <a:latin typeface="微软雅黑" panose="020B0503020204020204" pitchFamily="34" charset="-122"/>
                          <a:ea typeface="微软雅黑" panose="020B0503020204020204" pitchFamily="34" charset="-122"/>
                          <a:cs typeface="UKIJ CJK"/>
                        </a:rPr>
                        <a:t>Résistance</a:t>
                      </a:r>
                      <a:r>
                        <a:rPr lang="en-US" altLang="zh-CN" sz="1400" dirty="0">
                          <a:latin typeface="微软雅黑" panose="020B0503020204020204" pitchFamily="34" charset="-122"/>
                          <a:ea typeface="微软雅黑" panose="020B0503020204020204" pitchFamily="34" charset="-122"/>
                          <a:cs typeface="UKIJ CJK"/>
                        </a:rPr>
                        <a:t> à la traction</a:t>
                      </a: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EBF4"/>
                    </a:solidFill>
                  </a:tcPr>
                </a:tc>
                <a:tc>
                  <a:txBody>
                    <a:bodyPr/>
                    <a:lstStyle/>
                    <a:p>
                      <a:pPr algn="ctr">
                        <a:lnSpc>
                          <a:spcPct val="100000"/>
                        </a:lnSpc>
                        <a:spcBef>
                          <a:spcPts val="300"/>
                        </a:spcBef>
                      </a:pPr>
                      <a:r>
                        <a:rPr sz="1200" spc="25" dirty="0">
                          <a:solidFill>
                            <a:srgbClr val="071C28"/>
                          </a:solidFill>
                          <a:latin typeface="微软雅黑" panose="020B0503020204020204" pitchFamily="34" charset="-122"/>
                          <a:ea typeface="微软雅黑" panose="020B0503020204020204" pitchFamily="34" charset="-122"/>
                          <a:cs typeface="UKIJ CJK"/>
                        </a:rPr>
                        <a:t>MPa</a:t>
                      </a:r>
                      <a:endParaRPr sz="1200">
                        <a:latin typeface="微软雅黑" panose="020B0503020204020204" pitchFamily="34" charset="-122"/>
                        <a:ea typeface="微软雅黑" panose="020B0503020204020204" pitchFamily="34" charset="-122"/>
                        <a:cs typeface="UKIJ CJ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EBF4"/>
                    </a:solidFill>
                  </a:tcPr>
                </a:tc>
                <a:tc>
                  <a:txBody>
                    <a:bodyPr/>
                    <a:lstStyle/>
                    <a:p>
                      <a:pPr algn="ctr">
                        <a:lnSpc>
                          <a:spcPct val="100000"/>
                        </a:lnSpc>
                        <a:spcBef>
                          <a:spcPts val="300"/>
                        </a:spcBef>
                      </a:pPr>
                      <a:r>
                        <a:rPr sz="1200" b="1" spc="-25" dirty="0">
                          <a:solidFill>
                            <a:srgbClr val="071C28"/>
                          </a:solidFill>
                          <a:latin typeface="微软雅黑" panose="020B0503020204020204" pitchFamily="34" charset="-122"/>
                          <a:ea typeface="微软雅黑" panose="020B0503020204020204" pitchFamily="34" charset="-122"/>
                          <a:cs typeface="Noto Sans CJK HK"/>
                        </a:rPr>
                        <a:t>45</a:t>
                      </a:r>
                      <a:endParaRPr sz="1200">
                        <a:latin typeface="微软雅黑" panose="020B0503020204020204" pitchFamily="34" charset="-122"/>
                        <a:ea typeface="微软雅黑" panose="020B0503020204020204" pitchFamily="34" charset="-122"/>
                        <a:cs typeface="Noto Sans CJK H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1CF50"/>
                    </a:solidFill>
                  </a:tcPr>
                </a:tc>
                <a:tc>
                  <a:txBody>
                    <a:bodyPr/>
                    <a:lstStyle/>
                    <a:p>
                      <a:pPr algn="ctr">
                        <a:lnSpc>
                          <a:spcPct val="100000"/>
                        </a:lnSpc>
                        <a:spcBef>
                          <a:spcPts val="300"/>
                        </a:spcBef>
                      </a:pPr>
                      <a:r>
                        <a:rPr sz="1200" spc="25" dirty="0">
                          <a:solidFill>
                            <a:srgbClr val="071C28"/>
                          </a:solidFill>
                          <a:latin typeface="微软雅黑" panose="020B0503020204020204" pitchFamily="34" charset="-122"/>
                          <a:ea typeface="微软雅黑" panose="020B0503020204020204" pitchFamily="34" charset="-122"/>
                          <a:cs typeface="UKIJ CJK"/>
                        </a:rPr>
                        <a:t>355</a:t>
                      </a:r>
                      <a:endParaRPr sz="1200">
                        <a:latin typeface="微软雅黑" panose="020B0503020204020204" pitchFamily="34" charset="-122"/>
                        <a:ea typeface="微软雅黑" panose="020B0503020204020204" pitchFamily="34" charset="-122"/>
                        <a:cs typeface="UKIJ CJ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EBF4"/>
                    </a:solidFill>
                  </a:tcPr>
                </a:tc>
                <a:tc>
                  <a:txBody>
                    <a:bodyPr/>
                    <a:lstStyle/>
                    <a:p>
                      <a:pPr marL="1270" algn="ctr">
                        <a:lnSpc>
                          <a:spcPct val="100000"/>
                        </a:lnSpc>
                        <a:spcBef>
                          <a:spcPts val="300"/>
                        </a:spcBef>
                      </a:pPr>
                      <a:r>
                        <a:rPr sz="1200" b="1" spc="-25" dirty="0">
                          <a:solidFill>
                            <a:srgbClr val="071C28"/>
                          </a:solidFill>
                          <a:latin typeface="微软雅黑" panose="020B0503020204020204" pitchFamily="34" charset="-122"/>
                          <a:ea typeface="微软雅黑" panose="020B0503020204020204" pitchFamily="34" charset="-122"/>
                          <a:cs typeface="Noto Sans CJK HK"/>
                        </a:rPr>
                        <a:t>32</a:t>
                      </a:r>
                      <a:endParaRPr sz="1200">
                        <a:latin typeface="微软雅黑" panose="020B0503020204020204" pitchFamily="34" charset="-122"/>
                        <a:ea typeface="微软雅黑" panose="020B0503020204020204" pitchFamily="34" charset="-122"/>
                        <a:cs typeface="Noto Sans CJK H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AF50"/>
                    </a:solidFill>
                  </a:tcPr>
                </a:tc>
                <a:tc>
                  <a:txBody>
                    <a:bodyPr/>
                    <a:lstStyle/>
                    <a:p>
                      <a:pPr algn="ctr">
                        <a:lnSpc>
                          <a:spcPct val="100000"/>
                        </a:lnSpc>
                        <a:spcBef>
                          <a:spcPts val="300"/>
                        </a:spcBef>
                      </a:pPr>
                      <a:r>
                        <a:rPr sz="1200" spc="25" dirty="0">
                          <a:solidFill>
                            <a:srgbClr val="071C28"/>
                          </a:solidFill>
                          <a:latin typeface="微软雅黑" panose="020B0503020204020204" pitchFamily="34" charset="-122"/>
                          <a:ea typeface="微软雅黑" panose="020B0503020204020204" pitchFamily="34" charset="-122"/>
                          <a:cs typeface="UKIJ CJK"/>
                        </a:rPr>
                        <a:t>30</a:t>
                      </a:r>
                      <a:endParaRPr sz="1200">
                        <a:latin typeface="微软雅黑" panose="020B0503020204020204" pitchFamily="34" charset="-122"/>
                        <a:ea typeface="微软雅黑" panose="020B0503020204020204" pitchFamily="34" charset="-122"/>
                        <a:cs typeface="UKIJ CJ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EBF4"/>
                    </a:solidFill>
                  </a:tcPr>
                </a:tc>
                <a:extLst>
                  <a:ext uri="{0D108BD9-81ED-4DB2-BD59-A6C34878D82A}">
                    <a16:rowId xmlns:a16="http://schemas.microsoft.com/office/drawing/2014/main" val="10002"/>
                  </a:ext>
                </a:extLst>
              </a:tr>
              <a:tr h="326410">
                <a:tc>
                  <a:txBody>
                    <a:bodyPr/>
                    <a:lstStyle/>
                    <a:p>
                      <a:pPr marL="1270" algn="ctr">
                        <a:lnSpc>
                          <a:spcPct val="100000"/>
                        </a:lnSpc>
                        <a:spcBef>
                          <a:spcPts val="285"/>
                        </a:spcBef>
                      </a:pPr>
                      <a:r>
                        <a:rPr lang="en-US" altLang="zh-CN" sz="1400" dirty="0">
                          <a:latin typeface="微软雅黑" panose="020B0503020204020204" pitchFamily="34" charset="-122"/>
                          <a:ea typeface="微软雅黑" panose="020B0503020204020204" pitchFamily="34" charset="-122"/>
                          <a:cs typeface="UKIJ CJK"/>
                        </a:rPr>
                        <a:t>Module de traction</a:t>
                      </a: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4E9"/>
                    </a:solidFill>
                  </a:tcPr>
                </a:tc>
                <a:tc>
                  <a:txBody>
                    <a:bodyPr/>
                    <a:lstStyle/>
                    <a:p>
                      <a:pPr marL="635" algn="ctr">
                        <a:lnSpc>
                          <a:spcPct val="100000"/>
                        </a:lnSpc>
                        <a:spcBef>
                          <a:spcPts val="285"/>
                        </a:spcBef>
                      </a:pPr>
                      <a:r>
                        <a:rPr sz="1200" spc="-25" dirty="0">
                          <a:solidFill>
                            <a:srgbClr val="071C28"/>
                          </a:solidFill>
                          <a:latin typeface="微软雅黑" panose="020B0503020204020204" pitchFamily="34" charset="-122"/>
                          <a:ea typeface="微软雅黑" panose="020B0503020204020204" pitchFamily="34" charset="-122"/>
                          <a:cs typeface="UKIJ CJK"/>
                        </a:rPr>
                        <a:t>GPa</a:t>
                      </a:r>
                      <a:endParaRPr sz="1200">
                        <a:latin typeface="微软雅黑" panose="020B0503020204020204" pitchFamily="34" charset="-122"/>
                        <a:ea typeface="微软雅黑" panose="020B0503020204020204" pitchFamily="34" charset="-122"/>
                        <a:cs typeface="UKIJ CJK"/>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4E9"/>
                    </a:solidFill>
                  </a:tcPr>
                </a:tc>
                <a:tc>
                  <a:txBody>
                    <a:bodyPr/>
                    <a:lstStyle/>
                    <a:p>
                      <a:pPr algn="ctr">
                        <a:lnSpc>
                          <a:spcPct val="100000"/>
                        </a:lnSpc>
                        <a:spcBef>
                          <a:spcPts val="285"/>
                        </a:spcBef>
                      </a:pPr>
                      <a:r>
                        <a:rPr sz="1200" b="1" spc="-25" dirty="0">
                          <a:solidFill>
                            <a:srgbClr val="071C28"/>
                          </a:solidFill>
                          <a:latin typeface="微软雅黑" panose="020B0503020204020204" pitchFamily="34" charset="-122"/>
                          <a:ea typeface="微软雅黑" panose="020B0503020204020204" pitchFamily="34" charset="-122"/>
                          <a:cs typeface="Noto Sans CJK HK"/>
                        </a:rPr>
                        <a:t>1.9</a:t>
                      </a:r>
                      <a:endParaRPr sz="1200">
                        <a:latin typeface="微软雅黑" panose="020B0503020204020204" pitchFamily="34" charset="-122"/>
                        <a:ea typeface="微软雅黑" panose="020B0503020204020204" pitchFamily="34" charset="-122"/>
                        <a:cs typeface="Noto Sans CJK HK"/>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1CF50"/>
                    </a:solidFill>
                  </a:tcPr>
                </a:tc>
                <a:tc>
                  <a:txBody>
                    <a:bodyPr/>
                    <a:lstStyle/>
                    <a:p>
                      <a:pPr algn="ctr">
                        <a:lnSpc>
                          <a:spcPct val="100000"/>
                        </a:lnSpc>
                        <a:spcBef>
                          <a:spcPts val="285"/>
                        </a:spcBef>
                      </a:pPr>
                      <a:r>
                        <a:rPr sz="1200" spc="25" dirty="0">
                          <a:solidFill>
                            <a:srgbClr val="071C28"/>
                          </a:solidFill>
                          <a:latin typeface="微软雅黑" panose="020B0503020204020204" pitchFamily="34" charset="-122"/>
                          <a:ea typeface="微软雅黑" panose="020B0503020204020204" pitchFamily="34" charset="-122"/>
                          <a:cs typeface="UKIJ CJK"/>
                        </a:rPr>
                        <a:t>210</a:t>
                      </a:r>
                      <a:endParaRPr sz="1200">
                        <a:latin typeface="微软雅黑" panose="020B0503020204020204" pitchFamily="34" charset="-122"/>
                        <a:ea typeface="微软雅黑" panose="020B0503020204020204" pitchFamily="34" charset="-122"/>
                        <a:cs typeface="UKIJ CJK"/>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4E9"/>
                    </a:solidFill>
                  </a:tcPr>
                </a:tc>
                <a:tc>
                  <a:txBody>
                    <a:bodyPr/>
                    <a:lstStyle/>
                    <a:p>
                      <a:pPr algn="ctr">
                        <a:lnSpc>
                          <a:spcPct val="100000"/>
                        </a:lnSpc>
                        <a:spcBef>
                          <a:spcPts val="285"/>
                        </a:spcBef>
                      </a:pPr>
                      <a:r>
                        <a:rPr sz="1200" b="1" spc="-25" dirty="0">
                          <a:solidFill>
                            <a:srgbClr val="071C28"/>
                          </a:solidFill>
                          <a:latin typeface="微软雅黑" panose="020B0503020204020204" pitchFamily="34" charset="-122"/>
                          <a:ea typeface="微软雅黑" panose="020B0503020204020204" pitchFamily="34" charset="-122"/>
                          <a:cs typeface="Noto Sans CJK HK"/>
                        </a:rPr>
                        <a:t>9.9</a:t>
                      </a:r>
                      <a:endParaRPr sz="1200">
                        <a:latin typeface="微软雅黑" panose="020B0503020204020204" pitchFamily="34" charset="-122"/>
                        <a:ea typeface="微软雅黑" panose="020B0503020204020204" pitchFamily="34" charset="-122"/>
                        <a:cs typeface="Noto Sans CJK HK"/>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AF50"/>
                    </a:solidFill>
                  </a:tcPr>
                </a:tc>
                <a:tc>
                  <a:txBody>
                    <a:bodyPr/>
                    <a:lstStyle/>
                    <a:p>
                      <a:pPr algn="ctr">
                        <a:lnSpc>
                          <a:spcPct val="100000"/>
                        </a:lnSpc>
                        <a:spcBef>
                          <a:spcPts val="285"/>
                        </a:spcBef>
                      </a:pPr>
                      <a:r>
                        <a:rPr sz="1200" spc="-25" dirty="0">
                          <a:solidFill>
                            <a:srgbClr val="071C28"/>
                          </a:solidFill>
                          <a:latin typeface="微软雅黑" panose="020B0503020204020204" pitchFamily="34" charset="-122"/>
                          <a:ea typeface="微软雅黑" panose="020B0503020204020204" pitchFamily="34" charset="-122"/>
                          <a:cs typeface="UKIJ CJK"/>
                        </a:rPr>
                        <a:t>1.9</a:t>
                      </a:r>
                      <a:endParaRPr sz="1200">
                        <a:latin typeface="微软雅黑" panose="020B0503020204020204" pitchFamily="34" charset="-122"/>
                        <a:ea typeface="微软雅黑" panose="020B0503020204020204" pitchFamily="34" charset="-122"/>
                        <a:cs typeface="UKIJ CJK"/>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4E9"/>
                    </a:solidFill>
                  </a:tcPr>
                </a:tc>
                <a:extLst>
                  <a:ext uri="{0D108BD9-81ED-4DB2-BD59-A6C34878D82A}">
                    <a16:rowId xmlns:a16="http://schemas.microsoft.com/office/drawing/2014/main" val="10003"/>
                  </a:ext>
                </a:extLst>
              </a:tr>
              <a:tr h="326410">
                <a:tc>
                  <a:txBody>
                    <a:bodyPr/>
                    <a:lstStyle/>
                    <a:p>
                      <a:pPr marL="1270" algn="ctr">
                        <a:lnSpc>
                          <a:spcPct val="100000"/>
                        </a:lnSpc>
                        <a:spcBef>
                          <a:spcPts val="300"/>
                        </a:spcBef>
                      </a:pPr>
                      <a:r>
                        <a:rPr lang="en-US" altLang="zh-CN" sz="1400" dirty="0">
                          <a:latin typeface="微软雅黑" panose="020B0503020204020204" pitchFamily="34" charset="-122"/>
                          <a:ea typeface="微软雅黑" panose="020B0503020204020204" pitchFamily="34" charset="-122"/>
                          <a:cs typeface="UKIJ CJK"/>
                        </a:rPr>
                        <a:t> </a:t>
                      </a:r>
                      <a:r>
                        <a:rPr lang="en-US" altLang="zh-CN" sz="1400" dirty="0" err="1">
                          <a:latin typeface="微软雅黑" panose="020B0503020204020204" pitchFamily="34" charset="-122"/>
                          <a:ea typeface="微软雅黑" panose="020B0503020204020204" pitchFamily="34" charset="-122"/>
                          <a:cs typeface="UKIJ CJK"/>
                        </a:rPr>
                        <a:t>Résistance</a:t>
                      </a:r>
                      <a:r>
                        <a:rPr lang="en-US" altLang="zh-CN" sz="1400" dirty="0">
                          <a:latin typeface="微软雅黑" panose="020B0503020204020204" pitchFamily="34" charset="-122"/>
                          <a:ea typeface="微软雅黑" panose="020B0503020204020204" pitchFamily="34" charset="-122"/>
                          <a:cs typeface="UKIJ CJK"/>
                        </a:rPr>
                        <a:t> aux chocs</a:t>
                      </a: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EBF4"/>
                    </a:solidFill>
                  </a:tcPr>
                </a:tc>
                <a:tc>
                  <a:txBody>
                    <a:bodyPr/>
                    <a:lstStyle/>
                    <a:p>
                      <a:pPr algn="ctr">
                        <a:lnSpc>
                          <a:spcPct val="100000"/>
                        </a:lnSpc>
                        <a:spcBef>
                          <a:spcPts val="300"/>
                        </a:spcBef>
                      </a:pPr>
                      <a:r>
                        <a:rPr sz="1200" spc="90" dirty="0">
                          <a:solidFill>
                            <a:srgbClr val="071C28"/>
                          </a:solidFill>
                          <a:latin typeface="微软雅黑" panose="020B0503020204020204" pitchFamily="34" charset="-122"/>
                          <a:ea typeface="微软雅黑" panose="020B0503020204020204" pitchFamily="34" charset="-122"/>
                          <a:cs typeface="UKIJ CJK"/>
                        </a:rPr>
                        <a:t>KJ/m²</a:t>
                      </a:r>
                      <a:endParaRPr sz="1200" dirty="0">
                        <a:latin typeface="微软雅黑" panose="020B0503020204020204" pitchFamily="34" charset="-122"/>
                        <a:ea typeface="微软雅黑" panose="020B0503020204020204" pitchFamily="34" charset="-122"/>
                        <a:cs typeface="UKIJ CJ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EBF4"/>
                    </a:solidFill>
                  </a:tcPr>
                </a:tc>
                <a:tc>
                  <a:txBody>
                    <a:bodyPr/>
                    <a:lstStyle/>
                    <a:p>
                      <a:pPr algn="ctr">
                        <a:lnSpc>
                          <a:spcPct val="100000"/>
                        </a:lnSpc>
                        <a:spcBef>
                          <a:spcPts val="300"/>
                        </a:spcBef>
                      </a:pPr>
                      <a:r>
                        <a:rPr sz="1200" b="1" spc="-25">
                          <a:solidFill>
                            <a:srgbClr val="071C28"/>
                          </a:solidFill>
                          <a:latin typeface="微软雅黑" panose="020B0503020204020204" pitchFamily="34" charset="-122"/>
                          <a:ea typeface="微软雅黑" panose="020B0503020204020204" pitchFamily="34" charset="-122"/>
                          <a:cs typeface="Noto Sans CJK HK"/>
                        </a:rPr>
                        <a:t>3</a:t>
                      </a:r>
                      <a:r>
                        <a:rPr lang="en-US" sz="1200" b="1" spc="-25">
                          <a:solidFill>
                            <a:srgbClr val="071C28"/>
                          </a:solidFill>
                          <a:latin typeface="微软雅黑" panose="020B0503020204020204" pitchFamily="34" charset="-122"/>
                          <a:ea typeface="微软雅黑" panose="020B0503020204020204" pitchFamily="34" charset="-122"/>
                          <a:cs typeface="Noto Sans CJK HK"/>
                        </a:rPr>
                        <a:t>0</a:t>
                      </a:r>
                      <a:endParaRPr sz="1200" dirty="0">
                        <a:latin typeface="微软雅黑" panose="020B0503020204020204" pitchFamily="34" charset="-122"/>
                        <a:ea typeface="微软雅黑" panose="020B0503020204020204" pitchFamily="34" charset="-122"/>
                        <a:cs typeface="Noto Sans CJK H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1CF50"/>
                    </a:solidFill>
                  </a:tcPr>
                </a:tc>
                <a:tc>
                  <a:txBody>
                    <a:bodyPr/>
                    <a:lstStyle/>
                    <a:p>
                      <a:pPr algn="ctr">
                        <a:lnSpc>
                          <a:spcPct val="100000"/>
                        </a:lnSpc>
                        <a:spcBef>
                          <a:spcPts val="300"/>
                        </a:spcBef>
                      </a:pPr>
                      <a:r>
                        <a:rPr sz="1200" spc="25" dirty="0">
                          <a:solidFill>
                            <a:srgbClr val="071C28"/>
                          </a:solidFill>
                          <a:latin typeface="微软雅黑" panose="020B0503020204020204" pitchFamily="34" charset="-122"/>
                          <a:ea typeface="微软雅黑" panose="020B0503020204020204" pitchFamily="34" charset="-122"/>
                          <a:cs typeface="UKIJ CJK"/>
                        </a:rPr>
                        <a:t>500</a:t>
                      </a:r>
                      <a:endParaRPr sz="1200">
                        <a:latin typeface="微软雅黑" panose="020B0503020204020204" pitchFamily="34" charset="-122"/>
                        <a:ea typeface="微软雅黑" panose="020B0503020204020204" pitchFamily="34" charset="-122"/>
                        <a:cs typeface="UKIJ CJ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EBF4"/>
                    </a:solidFill>
                  </a:tcPr>
                </a:tc>
                <a:tc>
                  <a:txBody>
                    <a:bodyPr/>
                    <a:lstStyle/>
                    <a:p>
                      <a:pPr algn="ctr">
                        <a:lnSpc>
                          <a:spcPct val="100000"/>
                        </a:lnSpc>
                        <a:spcBef>
                          <a:spcPts val="300"/>
                        </a:spcBef>
                      </a:pPr>
                      <a:r>
                        <a:rPr sz="1200" b="1" spc="-50" dirty="0">
                          <a:solidFill>
                            <a:srgbClr val="071C28"/>
                          </a:solidFill>
                          <a:latin typeface="微软雅黑" panose="020B0503020204020204" pitchFamily="34" charset="-122"/>
                          <a:ea typeface="微软雅黑" panose="020B0503020204020204" pitchFamily="34" charset="-122"/>
                          <a:cs typeface="Noto Sans CJK HK"/>
                        </a:rPr>
                        <a:t>9</a:t>
                      </a:r>
                      <a:endParaRPr sz="1200">
                        <a:latin typeface="微软雅黑" panose="020B0503020204020204" pitchFamily="34" charset="-122"/>
                        <a:ea typeface="微软雅黑" panose="020B0503020204020204" pitchFamily="34" charset="-122"/>
                        <a:cs typeface="Noto Sans CJK H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AF50"/>
                    </a:solidFill>
                  </a:tcPr>
                </a:tc>
                <a:tc>
                  <a:txBody>
                    <a:bodyPr/>
                    <a:lstStyle/>
                    <a:p>
                      <a:pPr algn="ctr">
                        <a:lnSpc>
                          <a:spcPct val="100000"/>
                        </a:lnSpc>
                        <a:spcBef>
                          <a:spcPts val="300"/>
                        </a:spcBef>
                      </a:pPr>
                      <a:r>
                        <a:rPr sz="1200" spc="25" dirty="0">
                          <a:solidFill>
                            <a:srgbClr val="071C28"/>
                          </a:solidFill>
                          <a:latin typeface="微软雅黑" panose="020B0503020204020204" pitchFamily="34" charset="-122"/>
                          <a:ea typeface="微软雅黑" panose="020B0503020204020204" pitchFamily="34" charset="-122"/>
                          <a:cs typeface="UKIJ CJK"/>
                        </a:rPr>
                        <a:t>25</a:t>
                      </a:r>
                      <a:endParaRPr sz="1200">
                        <a:latin typeface="微软雅黑" panose="020B0503020204020204" pitchFamily="34" charset="-122"/>
                        <a:ea typeface="微软雅黑" panose="020B0503020204020204" pitchFamily="34" charset="-122"/>
                        <a:cs typeface="UKIJ CJ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EBF4"/>
                    </a:solidFill>
                  </a:tcPr>
                </a:tc>
                <a:extLst>
                  <a:ext uri="{0D108BD9-81ED-4DB2-BD59-A6C34878D82A}">
                    <a16:rowId xmlns:a16="http://schemas.microsoft.com/office/drawing/2014/main" val="10004"/>
                  </a:ext>
                </a:extLst>
              </a:tr>
              <a:tr h="327964">
                <a:tc>
                  <a:txBody>
                    <a:bodyPr/>
                    <a:lstStyle/>
                    <a:p>
                      <a:pPr marL="1270" algn="ctr">
                        <a:lnSpc>
                          <a:spcPct val="100000"/>
                        </a:lnSpc>
                        <a:spcBef>
                          <a:spcPts val="300"/>
                        </a:spcBef>
                      </a:pPr>
                      <a:r>
                        <a:rPr lang="en-US" altLang="zh-CN" sz="1400" dirty="0">
                          <a:latin typeface="微软雅黑" panose="020B0503020204020204" pitchFamily="34" charset="-122"/>
                          <a:ea typeface="微软雅黑" panose="020B0503020204020204" pitchFamily="34" charset="-122"/>
                          <a:cs typeface="UKIJ CJK"/>
                        </a:rPr>
                        <a:t> </a:t>
                      </a:r>
                      <a:r>
                        <a:rPr lang="en-US" altLang="zh-CN" sz="1400" dirty="0" err="1">
                          <a:latin typeface="微软雅黑" panose="020B0503020204020204" pitchFamily="34" charset="-122"/>
                          <a:ea typeface="微软雅黑" panose="020B0503020204020204" pitchFamily="34" charset="-122"/>
                          <a:cs typeface="UKIJ CJK"/>
                        </a:rPr>
                        <a:t>Température</a:t>
                      </a:r>
                      <a:r>
                        <a:rPr lang="en-US" altLang="zh-CN" sz="1400" dirty="0">
                          <a:latin typeface="微软雅黑" panose="020B0503020204020204" pitchFamily="34" charset="-122"/>
                          <a:ea typeface="微软雅黑" panose="020B0503020204020204" pitchFamily="34" charset="-122"/>
                          <a:cs typeface="UKIJ CJK"/>
                        </a:rPr>
                        <a:t> transition </a:t>
                      </a:r>
                      <a:r>
                        <a:rPr lang="en-US" altLang="zh-CN" sz="1400" dirty="0" err="1">
                          <a:latin typeface="微软雅黑" panose="020B0503020204020204" pitchFamily="34" charset="-122"/>
                          <a:ea typeface="微软雅黑" panose="020B0503020204020204" pitchFamily="34" charset="-122"/>
                          <a:cs typeface="UKIJ CJK"/>
                        </a:rPr>
                        <a:t>vitreuse</a:t>
                      </a:r>
                      <a:endParaRPr lang="en-US" altLang="zh-CN" sz="1400" dirty="0">
                        <a:latin typeface="微软雅黑" panose="020B0503020204020204" pitchFamily="34" charset="-122"/>
                        <a:ea typeface="微软雅黑" panose="020B0503020204020204" pitchFamily="34" charset="-122"/>
                        <a:cs typeface="UKIJ CJ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4E9"/>
                    </a:solidFill>
                  </a:tcPr>
                </a:tc>
                <a:tc>
                  <a:txBody>
                    <a:bodyPr/>
                    <a:lstStyle/>
                    <a:p>
                      <a:pPr algn="ctr">
                        <a:lnSpc>
                          <a:spcPct val="100000"/>
                        </a:lnSpc>
                        <a:spcBef>
                          <a:spcPts val="300"/>
                        </a:spcBef>
                      </a:pPr>
                      <a:r>
                        <a:rPr sz="1200" spc="-50" dirty="0">
                          <a:solidFill>
                            <a:srgbClr val="071C28"/>
                          </a:solidFill>
                          <a:latin typeface="微软雅黑" panose="020B0503020204020204" pitchFamily="34" charset="-122"/>
                          <a:ea typeface="微软雅黑" panose="020B0503020204020204" pitchFamily="34" charset="-122"/>
                          <a:cs typeface="UKIJ CJK"/>
                        </a:rPr>
                        <a:t>℃</a:t>
                      </a:r>
                      <a:endParaRPr sz="1200">
                        <a:latin typeface="微软雅黑" panose="020B0503020204020204" pitchFamily="34" charset="-122"/>
                        <a:ea typeface="微软雅黑" panose="020B0503020204020204" pitchFamily="34" charset="-122"/>
                        <a:cs typeface="UKIJ CJ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4E9"/>
                    </a:solidFill>
                  </a:tcPr>
                </a:tc>
                <a:tc>
                  <a:txBody>
                    <a:bodyPr/>
                    <a:lstStyle/>
                    <a:p>
                      <a:pPr marL="635" algn="ctr">
                        <a:lnSpc>
                          <a:spcPct val="100000"/>
                        </a:lnSpc>
                        <a:spcBef>
                          <a:spcPts val="300"/>
                        </a:spcBef>
                      </a:pPr>
                      <a:r>
                        <a:rPr lang="fr-FR" sz="1200" dirty="0">
                          <a:latin typeface="微软雅黑" panose="020B0503020204020204" pitchFamily="34" charset="-122"/>
                          <a:ea typeface="微软雅黑" panose="020B0503020204020204" pitchFamily="34" charset="-122"/>
                          <a:cs typeface="Noto Sans CJK HK"/>
                        </a:rPr>
                        <a:t>--</a:t>
                      </a:r>
                      <a:endParaRPr sz="1200" dirty="0">
                        <a:latin typeface="微软雅黑" panose="020B0503020204020204" pitchFamily="34" charset="-122"/>
                        <a:ea typeface="微软雅黑" panose="020B0503020204020204" pitchFamily="34" charset="-122"/>
                        <a:cs typeface="Noto Sans CJK H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1CF50"/>
                    </a:solidFill>
                  </a:tcPr>
                </a:tc>
                <a:tc>
                  <a:txBody>
                    <a:bodyPr/>
                    <a:lstStyle/>
                    <a:p>
                      <a:pPr algn="ctr">
                        <a:lnSpc>
                          <a:spcPct val="100000"/>
                        </a:lnSpc>
                        <a:spcBef>
                          <a:spcPts val="300"/>
                        </a:spcBef>
                      </a:pPr>
                      <a:r>
                        <a:rPr sz="1200" spc="130" dirty="0">
                          <a:solidFill>
                            <a:srgbClr val="071C28"/>
                          </a:solidFill>
                          <a:latin typeface="微软雅黑" panose="020B0503020204020204" pitchFamily="34" charset="-122"/>
                          <a:ea typeface="微软雅黑" panose="020B0503020204020204" pitchFamily="34" charset="-122"/>
                          <a:cs typeface="UKIJ CJK"/>
                        </a:rPr>
                        <a:t>-</a:t>
                      </a:r>
                      <a:r>
                        <a:rPr sz="1200" spc="85" dirty="0">
                          <a:solidFill>
                            <a:srgbClr val="071C28"/>
                          </a:solidFill>
                          <a:latin typeface="微软雅黑" panose="020B0503020204020204" pitchFamily="34" charset="-122"/>
                          <a:ea typeface="微软雅黑" panose="020B0503020204020204" pitchFamily="34" charset="-122"/>
                          <a:cs typeface="UKIJ CJK"/>
                        </a:rPr>
                        <a:t>-</a:t>
                      </a:r>
                      <a:endParaRPr sz="1200">
                        <a:latin typeface="微软雅黑" panose="020B0503020204020204" pitchFamily="34" charset="-122"/>
                        <a:ea typeface="微软雅黑" panose="020B0503020204020204" pitchFamily="34" charset="-122"/>
                        <a:cs typeface="UKIJ CJ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4E9"/>
                    </a:solidFill>
                  </a:tcPr>
                </a:tc>
                <a:tc>
                  <a:txBody>
                    <a:bodyPr/>
                    <a:lstStyle/>
                    <a:p>
                      <a:pPr marL="635" algn="ctr">
                        <a:lnSpc>
                          <a:spcPct val="100000"/>
                        </a:lnSpc>
                        <a:spcBef>
                          <a:spcPts val="300"/>
                        </a:spcBef>
                      </a:pPr>
                      <a:r>
                        <a:rPr sz="1200" b="1" spc="-25" dirty="0">
                          <a:solidFill>
                            <a:srgbClr val="071C28"/>
                          </a:solidFill>
                          <a:latin typeface="微软雅黑" panose="020B0503020204020204" pitchFamily="34" charset="-122"/>
                          <a:ea typeface="微软雅黑" panose="020B0503020204020204" pitchFamily="34" charset="-122"/>
                          <a:cs typeface="Noto Sans CJK HK"/>
                        </a:rPr>
                        <a:t>100</a:t>
                      </a:r>
                      <a:endParaRPr sz="1200">
                        <a:latin typeface="微软雅黑" panose="020B0503020204020204" pitchFamily="34" charset="-122"/>
                        <a:ea typeface="微软雅黑" panose="020B0503020204020204" pitchFamily="34" charset="-122"/>
                        <a:cs typeface="Noto Sans CJK H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AF50"/>
                    </a:solidFill>
                  </a:tcPr>
                </a:tc>
                <a:tc>
                  <a:txBody>
                    <a:bodyPr/>
                    <a:lstStyle/>
                    <a:p>
                      <a:pPr algn="ctr">
                        <a:lnSpc>
                          <a:spcPct val="100000"/>
                        </a:lnSpc>
                        <a:spcBef>
                          <a:spcPts val="300"/>
                        </a:spcBef>
                      </a:pPr>
                      <a:r>
                        <a:rPr sz="1200" spc="25" dirty="0">
                          <a:solidFill>
                            <a:srgbClr val="071C28"/>
                          </a:solidFill>
                          <a:latin typeface="微软雅黑" panose="020B0503020204020204" pitchFamily="34" charset="-122"/>
                          <a:ea typeface="微软雅黑" panose="020B0503020204020204" pitchFamily="34" charset="-122"/>
                          <a:cs typeface="UKIJ CJK"/>
                        </a:rPr>
                        <a:t>105</a:t>
                      </a:r>
                      <a:endParaRPr sz="1200">
                        <a:latin typeface="微软雅黑" panose="020B0503020204020204" pitchFamily="34" charset="-122"/>
                        <a:ea typeface="微软雅黑" panose="020B0503020204020204" pitchFamily="34" charset="-122"/>
                        <a:cs typeface="UKIJ CJ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4E9"/>
                    </a:solidFill>
                  </a:tcPr>
                </a:tc>
                <a:extLst>
                  <a:ext uri="{0D108BD9-81ED-4DB2-BD59-A6C34878D82A}">
                    <a16:rowId xmlns:a16="http://schemas.microsoft.com/office/drawing/2014/main" val="10005"/>
                  </a:ext>
                </a:extLst>
              </a:tr>
              <a:tr h="555673">
                <a:tc>
                  <a:txBody>
                    <a:bodyPr/>
                    <a:lstStyle/>
                    <a:p>
                      <a:pPr marL="307340" marR="142875" indent="-155575" algn="ctr">
                        <a:lnSpc>
                          <a:spcPct val="102000"/>
                        </a:lnSpc>
                        <a:spcBef>
                          <a:spcPts val="250"/>
                        </a:spcBef>
                      </a:pPr>
                      <a:r>
                        <a:rPr lang="fr-FR" altLang="zh-CN" sz="1400" dirty="0">
                          <a:latin typeface="微软雅黑" panose="020B0503020204020204" pitchFamily="34" charset="-122"/>
                          <a:ea typeface="微软雅黑" panose="020B0503020204020204" pitchFamily="34" charset="-122"/>
                          <a:cs typeface="UKIJ CJK"/>
                        </a:rPr>
                        <a:t>Consommation énergétique des produits en aval</a:t>
                      </a: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EBF4"/>
                    </a:solidFill>
                  </a:tcPr>
                </a:tc>
                <a:tc>
                  <a:txBody>
                    <a:bodyPr/>
                    <a:lstStyle/>
                    <a:p>
                      <a:pPr marL="1270" algn="ctr">
                        <a:lnSpc>
                          <a:spcPct val="100000"/>
                        </a:lnSpc>
                        <a:spcBef>
                          <a:spcPts val="1030"/>
                        </a:spcBef>
                      </a:pPr>
                      <a:r>
                        <a:rPr sz="1200" spc="100" dirty="0">
                          <a:solidFill>
                            <a:srgbClr val="071C28"/>
                          </a:solidFill>
                          <a:latin typeface="微软雅黑" panose="020B0503020204020204" pitchFamily="34" charset="-122"/>
                          <a:ea typeface="微软雅黑" panose="020B0503020204020204" pitchFamily="34" charset="-122"/>
                          <a:cs typeface="UKIJ CJK"/>
                        </a:rPr>
                        <a:t>MJ/kg</a:t>
                      </a:r>
                      <a:endParaRPr sz="1200">
                        <a:latin typeface="微软雅黑" panose="020B0503020204020204" pitchFamily="34" charset="-122"/>
                        <a:ea typeface="微软雅黑" panose="020B0503020204020204" pitchFamily="34" charset="-122"/>
                        <a:cs typeface="UKIJ CJK"/>
                      </a:endParaRPr>
                    </a:p>
                  </a:txBody>
                  <a:tcPr marL="0" marR="0" marT="130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EBF4"/>
                    </a:solidFill>
                  </a:tcPr>
                </a:tc>
                <a:tc>
                  <a:txBody>
                    <a:bodyPr/>
                    <a:lstStyle/>
                    <a:p>
                      <a:pPr algn="ctr">
                        <a:lnSpc>
                          <a:spcPct val="100000"/>
                        </a:lnSpc>
                        <a:spcBef>
                          <a:spcPts val="1030"/>
                        </a:spcBef>
                      </a:pPr>
                      <a:r>
                        <a:rPr sz="1200" b="1" spc="-25" dirty="0">
                          <a:solidFill>
                            <a:srgbClr val="071C28"/>
                          </a:solidFill>
                          <a:latin typeface="微软雅黑" panose="020B0503020204020204" pitchFamily="34" charset="-122"/>
                          <a:ea typeface="微软雅黑" panose="020B0503020204020204" pitchFamily="34" charset="-122"/>
                          <a:cs typeface="Noto Sans CJK HK"/>
                        </a:rPr>
                        <a:t>21</a:t>
                      </a:r>
                      <a:endParaRPr sz="1200">
                        <a:latin typeface="微软雅黑" panose="020B0503020204020204" pitchFamily="34" charset="-122"/>
                        <a:ea typeface="微软雅黑" panose="020B0503020204020204" pitchFamily="34" charset="-122"/>
                        <a:cs typeface="Noto Sans CJK HK"/>
                      </a:endParaRPr>
                    </a:p>
                  </a:txBody>
                  <a:tcPr marL="0" marR="0" marT="130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1CF50"/>
                    </a:solidFill>
                  </a:tcPr>
                </a:tc>
                <a:tc>
                  <a:txBody>
                    <a:bodyPr/>
                    <a:lstStyle/>
                    <a:p>
                      <a:pPr algn="ctr">
                        <a:lnSpc>
                          <a:spcPct val="100000"/>
                        </a:lnSpc>
                        <a:spcBef>
                          <a:spcPts val="1030"/>
                        </a:spcBef>
                      </a:pPr>
                      <a:r>
                        <a:rPr sz="1200" spc="25" dirty="0">
                          <a:solidFill>
                            <a:srgbClr val="071C28"/>
                          </a:solidFill>
                          <a:latin typeface="微软雅黑" panose="020B0503020204020204" pitchFamily="34" charset="-122"/>
                          <a:ea typeface="微软雅黑" panose="020B0503020204020204" pitchFamily="34" charset="-122"/>
                          <a:cs typeface="UKIJ CJK"/>
                        </a:rPr>
                        <a:t>75</a:t>
                      </a:r>
                      <a:endParaRPr sz="1200" dirty="0">
                        <a:latin typeface="微软雅黑" panose="020B0503020204020204" pitchFamily="34" charset="-122"/>
                        <a:ea typeface="微软雅黑" panose="020B0503020204020204" pitchFamily="34" charset="-122"/>
                        <a:cs typeface="UKIJ CJK"/>
                      </a:endParaRPr>
                    </a:p>
                  </a:txBody>
                  <a:tcPr marL="0" marR="0" marT="130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EBF4"/>
                    </a:solidFill>
                  </a:tcPr>
                </a:tc>
                <a:tc>
                  <a:txBody>
                    <a:bodyPr/>
                    <a:lstStyle/>
                    <a:p>
                      <a:pPr marL="1270" algn="ctr">
                        <a:lnSpc>
                          <a:spcPct val="100000"/>
                        </a:lnSpc>
                        <a:spcBef>
                          <a:spcPts val="1030"/>
                        </a:spcBef>
                      </a:pPr>
                      <a:r>
                        <a:rPr sz="1200" b="1" spc="-25" dirty="0">
                          <a:solidFill>
                            <a:srgbClr val="071C28"/>
                          </a:solidFill>
                          <a:latin typeface="微软雅黑" panose="020B0503020204020204" pitchFamily="34" charset="-122"/>
                          <a:ea typeface="微软雅黑" panose="020B0503020204020204" pitchFamily="34" charset="-122"/>
                          <a:cs typeface="Noto Sans CJK HK"/>
                        </a:rPr>
                        <a:t>60</a:t>
                      </a:r>
                      <a:endParaRPr sz="1200">
                        <a:latin typeface="微软雅黑" panose="020B0503020204020204" pitchFamily="34" charset="-122"/>
                        <a:ea typeface="微软雅黑" panose="020B0503020204020204" pitchFamily="34" charset="-122"/>
                        <a:cs typeface="Noto Sans CJK HK"/>
                      </a:endParaRPr>
                    </a:p>
                  </a:txBody>
                  <a:tcPr marL="0" marR="0" marT="130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AF50"/>
                    </a:solidFill>
                  </a:tcPr>
                </a:tc>
                <a:tc>
                  <a:txBody>
                    <a:bodyPr/>
                    <a:lstStyle/>
                    <a:p>
                      <a:pPr algn="ctr">
                        <a:lnSpc>
                          <a:spcPct val="100000"/>
                        </a:lnSpc>
                        <a:spcBef>
                          <a:spcPts val="1030"/>
                        </a:spcBef>
                      </a:pPr>
                      <a:r>
                        <a:rPr sz="1200" spc="25" dirty="0">
                          <a:solidFill>
                            <a:srgbClr val="071C28"/>
                          </a:solidFill>
                          <a:latin typeface="微软雅黑" panose="020B0503020204020204" pitchFamily="34" charset="-122"/>
                          <a:ea typeface="微软雅黑" panose="020B0503020204020204" pitchFamily="34" charset="-122"/>
                          <a:cs typeface="UKIJ CJK"/>
                        </a:rPr>
                        <a:t>34</a:t>
                      </a:r>
                      <a:endParaRPr sz="1200">
                        <a:latin typeface="微软雅黑" panose="020B0503020204020204" pitchFamily="34" charset="-122"/>
                        <a:ea typeface="微软雅黑" panose="020B0503020204020204" pitchFamily="34" charset="-122"/>
                        <a:cs typeface="UKIJ CJK"/>
                      </a:endParaRPr>
                    </a:p>
                  </a:txBody>
                  <a:tcPr marL="0" marR="0" marT="130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6EBF4"/>
                    </a:solidFill>
                  </a:tcPr>
                </a:tc>
                <a:extLst>
                  <a:ext uri="{0D108BD9-81ED-4DB2-BD59-A6C34878D82A}">
                    <a16:rowId xmlns:a16="http://schemas.microsoft.com/office/drawing/2014/main" val="10006"/>
                  </a:ext>
                </a:extLst>
              </a:tr>
              <a:tr h="326410">
                <a:tc>
                  <a:txBody>
                    <a:bodyPr/>
                    <a:lstStyle/>
                    <a:p>
                      <a:pPr marL="1270" algn="ctr">
                        <a:lnSpc>
                          <a:spcPct val="100000"/>
                        </a:lnSpc>
                        <a:spcBef>
                          <a:spcPts val="300"/>
                        </a:spcBef>
                      </a:pPr>
                      <a:r>
                        <a:rPr lang="en-US" altLang="zh-CN" sz="1400" dirty="0" err="1">
                          <a:latin typeface="微软雅黑" panose="020B0503020204020204" pitchFamily="34" charset="-122"/>
                          <a:ea typeface="微软雅黑" panose="020B0503020204020204" pitchFamily="34" charset="-122"/>
                          <a:cs typeface="UKIJ CJK"/>
                        </a:rPr>
                        <a:t>Recyclabilité</a:t>
                      </a:r>
                      <a:endParaRPr lang="en-US" altLang="zh-CN" sz="1400" dirty="0">
                        <a:latin typeface="微软雅黑" panose="020B0503020204020204" pitchFamily="34" charset="-122"/>
                        <a:ea typeface="微软雅黑" panose="020B0503020204020204" pitchFamily="34" charset="-122"/>
                        <a:cs typeface="UKIJ CJ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4E9"/>
                    </a:solidFill>
                  </a:tcPr>
                </a:tc>
                <a:tc>
                  <a:txBody>
                    <a:bodyPr/>
                    <a:lstStyle/>
                    <a:p>
                      <a:pPr algn="ctr">
                        <a:lnSpc>
                          <a:spcPct val="100000"/>
                        </a:lnSpc>
                        <a:spcBef>
                          <a:spcPts val="300"/>
                        </a:spcBef>
                      </a:pPr>
                      <a:r>
                        <a:rPr sz="1200" spc="130" dirty="0">
                          <a:solidFill>
                            <a:srgbClr val="071C28"/>
                          </a:solidFill>
                          <a:latin typeface="微软雅黑" panose="020B0503020204020204" pitchFamily="34" charset="-122"/>
                          <a:ea typeface="微软雅黑" panose="020B0503020204020204" pitchFamily="34" charset="-122"/>
                          <a:cs typeface="UKIJ CJK"/>
                        </a:rPr>
                        <a:t>-</a:t>
                      </a:r>
                      <a:r>
                        <a:rPr sz="1200" spc="85" dirty="0">
                          <a:solidFill>
                            <a:srgbClr val="071C28"/>
                          </a:solidFill>
                          <a:latin typeface="微软雅黑" panose="020B0503020204020204" pitchFamily="34" charset="-122"/>
                          <a:ea typeface="微软雅黑" panose="020B0503020204020204" pitchFamily="34" charset="-122"/>
                          <a:cs typeface="UKIJ CJK"/>
                        </a:rPr>
                        <a:t>-</a:t>
                      </a:r>
                      <a:endParaRPr sz="1200">
                        <a:latin typeface="微软雅黑" panose="020B0503020204020204" pitchFamily="34" charset="-122"/>
                        <a:ea typeface="微软雅黑" panose="020B0503020204020204" pitchFamily="34" charset="-122"/>
                        <a:cs typeface="UKIJ CJK"/>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4E9"/>
                    </a:solidFill>
                  </a:tcPr>
                </a:tc>
                <a:tc>
                  <a:txBody>
                    <a:bodyPr/>
                    <a:lstStyle/>
                    <a:p>
                      <a:pPr algn="ctr">
                        <a:lnSpc>
                          <a:spcPct val="100000"/>
                        </a:lnSpc>
                        <a:spcBef>
                          <a:spcPts val="300"/>
                        </a:spcBef>
                      </a:pPr>
                      <a:r>
                        <a:rPr lang="en-US" altLang="zh-CN" sz="1200">
                          <a:latin typeface="微软雅黑" panose="020B0503020204020204" pitchFamily="34" charset="-122"/>
                          <a:ea typeface="微软雅黑" panose="020B0503020204020204" pitchFamily="34" charset="-122"/>
                          <a:cs typeface="Noto Sans CJK HK"/>
                        </a:rPr>
                        <a:t>M </a:t>
                      </a: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1CF50"/>
                    </a:solidFill>
                  </a:tcPr>
                </a:tc>
                <a:tc>
                  <a:txBody>
                    <a:bodyPr/>
                    <a:lstStyle/>
                    <a:p>
                      <a:pPr algn="ctr">
                        <a:lnSpc>
                          <a:spcPct val="100000"/>
                        </a:lnSpc>
                        <a:spcBef>
                          <a:spcPts val="300"/>
                        </a:spcBef>
                      </a:pPr>
                      <a:r>
                        <a:rPr lang="en-US" sz="1200" spc="-50" dirty="0">
                          <a:solidFill>
                            <a:srgbClr val="071C28"/>
                          </a:solidFill>
                          <a:latin typeface="微软雅黑" panose="020B0503020204020204" pitchFamily="34" charset="-122"/>
                          <a:ea typeface="微软雅黑" panose="020B0503020204020204" pitchFamily="34" charset="-122"/>
                          <a:cs typeface="UKIJ CJK"/>
                        </a:rPr>
                        <a:t>E</a:t>
                      </a: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4E9"/>
                    </a:solidFill>
                  </a:tcPr>
                </a:tc>
                <a:tc>
                  <a:txBody>
                    <a:bodyPr/>
                    <a:lstStyle/>
                    <a:p>
                      <a:pPr marL="1270" algn="ctr">
                        <a:lnSpc>
                          <a:spcPct val="100000"/>
                        </a:lnSpc>
                        <a:spcBef>
                          <a:spcPts val="300"/>
                        </a:spcBef>
                      </a:pPr>
                      <a:r>
                        <a:rPr lang="en-US" sz="1200" b="1" spc="-50" dirty="0">
                          <a:solidFill>
                            <a:srgbClr val="071C28"/>
                          </a:solidFill>
                          <a:latin typeface="微软雅黑" panose="020B0503020204020204" pitchFamily="34" charset="-122"/>
                          <a:ea typeface="微软雅黑" panose="020B0503020204020204" pitchFamily="34" charset="-122"/>
                          <a:cs typeface="Noto Sans CJK HK"/>
                        </a:rPr>
                        <a:t>P</a:t>
                      </a: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AF50"/>
                    </a:solidFill>
                  </a:tcPr>
                </a:tc>
                <a:tc>
                  <a:txBody>
                    <a:bodyPr/>
                    <a:lstStyle/>
                    <a:p>
                      <a:pPr algn="ctr">
                        <a:lnSpc>
                          <a:spcPct val="100000"/>
                        </a:lnSpc>
                        <a:spcBef>
                          <a:spcPts val="300"/>
                        </a:spcBef>
                      </a:pPr>
                      <a:r>
                        <a:rPr lang="en-US" sz="1200" dirty="0">
                          <a:latin typeface="微软雅黑" panose="020B0503020204020204" pitchFamily="34" charset="-122"/>
                          <a:ea typeface="微软雅黑" panose="020B0503020204020204" pitchFamily="34" charset="-122"/>
                          <a:cs typeface="UKIJ CJK"/>
                        </a:rPr>
                        <a:t>E</a:t>
                      </a: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4E9"/>
                    </a:solidFill>
                  </a:tcPr>
                </a:tc>
                <a:extLst>
                  <a:ext uri="{0D108BD9-81ED-4DB2-BD59-A6C34878D82A}">
                    <a16:rowId xmlns:a16="http://schemas.microsoft.com/office/drawing/2014/main" val="10007"/>
                  </a:ext>
                </a:extLst>
              </a:tr>
            </a:tbl>
          </a:graphicData>
        </a:graphic>
      </p:graphicFrame>
      <p:sp>
        <p:nvSpPr>
          <p:cNvPr id="8" name="object 5">
            <a:extLst>
              <a:ext uri="{FF2B5EF4-FFF2-40B4-BE49-F238E27FC236}">
                <a16:creationId xmlns:a16="http://schemas.microsoft.com/office/drawing/2014/main" id="{93B0199C-02AF-BA8B-613E-5CC2D442D0C7}"/>
              </a:ext>
            </a:extLst>
          </p:cNvPr>
          <p:cNvSpPr txBox="1"/>
          <p:nvPr/>
        </p:nvSpPr>
        <p:spPr>
          <a:xfrm>
            <a:off x="5045185" y="4524077"/>
            <a:ext cx="5499100" cy="341888"/>
          </a:xfrm>
          <a:prstGeom prst="rect">
            <a:avLst/>
          </a:prstGeom>
        </p:spPr>
        <p:txBody>
          <a:bodyPr vert="horz" wrap="square" lIns="0" tIns="15875" rIns="0" bIns="0" rtlCol="0">
            <a:spAutoFit/>
          </a:bodyPr>
          <a:lstStyle/>
          <a:p>
            <a:pPr marL="12700" fontAlgn="auto">
              <a:lnSpc>
                <a:spcPct val="150000"/>
              </a:lnSpc>
              <a:spcBef>
                <a:spcPts val="125"/>
              </a:spcBef>
              <a:buSzPct val="80000"/>
            </a:pPr>
            <a:r>
              <a:rPr lang="fr-FR" altLang="zh-CN" sz="1600" b="1" dirty="0">
                <a:latin typeface="微软雅黑" panose="020B0503020204020204" pitchFamily="34" charset="-122"/>
                <a:ea typeface="微软雅黑" panose="020B0503020204020204" pitchFamily="34" charset="-122"/>
                <a:cs typeface="UKIJ CJK"/>
              </a:rPr>
              <a:t>Principaux avantages :</a:t>
            </a:r>
          </a:p>
        </p:txBody>
      </p:sp>
      <p:sp>
        <p:nvSpPr>
          <p:cNvPr id="9" name="ZoneTexte 8">
            <a:extLst>
              <a:ext uri="{FF2B5EF4-FFF2-40B4-BE49-F238E27FC236}">
                <a16:creationId xmlns:a16="http://schemas.microsoft.com/office/drawing/2014/main" id="{2653DC8F-B955-6CB4-BFA2-5FAF73424B75}"/>
              </a:ext>
            </a:extLst>
          </p:cNvPr>
          <p:cNvSpPr txBox="1"/>
          <p:nvPr/>
        </p:nvSpPr>
        <p:spPr>
          <a:xfrm>
            <a:off x="4945051" y="4957981"/>
            <a:ext cx="6484949" cy="1077218"/>
          </a:xfrm>
          <a:prstGeom prst="rect">
            <a:avLst/>
          </a:prstGeom>
          <a:noFill/>
        </p:spPr>
        <p:txBody>
          <a:bodyPr wrap="square" rtlCol="0">
            <a:spAutoFit/>
          </a:bodyPr>
          <a:lstStyle/>
          <a:p>
            <a:r>
              <a:rPr lang="fr-FR" sz="1600" dirty="0"/>
              <a:t>Plage de température d’utilisation : -40 à +100 °C</a:t>
            </a:r>
          </a:p>
          <a:p>
            <a:r>
              <a:rPr lang="fr-FR" sz="1600" dirty="0"/>
              <a:t>Forte résistance à l’impact et à la traction malgré sa faible densité</a:t>
            </a:r>
          </a:p>
          <a:p>
            <a:r>
              <a:rPr lang="fr-FR" sz="1600" dirty="0"/>
              <a:t>Excellentes résistances acides et bases</a:t>
            </a:r>
          </a:p>
          <a:p>
            <a:r>
              <a:rPr lang="fr-FR" sz="1600" dirty="0"/>
              <a:t>Bonne recyclabilité</a:t>
            </a:r>
          </a:p>
        </p:txBody>
      </p:sp>
    </p:spTree>
    <p:extLst>
      <p:ext uri="{BB962C8B-B14F-4D97-AF65-F5344CB8AC3E}">
        <p14:creationId xmlns:p14="http://schemas.microsoft.com/office/powerpoint/2010/main" val="2607517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00F1E-8C30-97FF-7CB8-582190EDECF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63591A1-EBDC-E70E-50D1-9351A2378D7F}"/>
              </a:ext>
            </a:extLst>
          </p:cNvPr>
          <p:cNvSpPr>
            <a:spLocks noGrp="1"/>
          </p:cNvSpPr>
          <p:nvPr>
            <p:ph type="sldNum" sz="quarter" idx="4"/>
          </p:nvPr>
        </p:nvSpPr>
        <p:spPr/>
        <p:txBody>
          <a:bodyPr/>
          <a:lstStyle/>
          <a:p>
            <a:fld id="{4B60796B-CB92-40D1-9B66-3190DFEF75AD}" type="slidenum">
              <a:rPr lang="fr-FR" smtClean="0"/>
              <a:pPr/>
              <a:t>24</a:t>
            </a:fld>
            <a:endParaRPr lang="fr-FR" dirty="0"/>
          </a:p>
        </p:txBody>
      </p:sp>
      <p:sp>
        <p:nvSpPr>
          <p:cNvPr id="2" name="标题 1">
            <a:extLst>
              <a:ext uri="{FF2B5EF4-FFF2-40B4-BE49-F238E27FC236}">
                <a16:creationId xmlns:a16="http://schemas.microsoft.com/office/drawing/2014/main" id="{F398732A-EE22-6C27-C6DF-7A5FD254A606}"/>
              </a:ext>
            </a:extLst>
          </p:cNvPr>
          <p:cNvSpPr>
            <a:spLocks noGrp="1"/>
          </p:cNvSpPr>
          <p:nvPr>
            <p:ph type="title"/>
          </p:nvPr>
        </p:nvSpPr>
        <p:spPr>
          <a:xfrm>
            <a:off x="213994" y="209550"/>
            <a:ext cx="10667366" cy="409575"/>
          </a:xfrm>
        </p:spPr>
        <p:txBody>
          <a:bodyPr>
            <a:normAutofit/>
          </a:bodyPr>
          <a:lstStyle/>
          <a:p>
            <a:r>
              <a:rPr lang="en-US" altLang="zh-CN" sz="2220" dirty="0">
                <a:latin typeface="微软雅黑" panose="020B0503020204020204" pitchFamily="34" charset="-122"/>
                <a:ea typeface="微软雅黑" panose="020B0503020204020204" pitchFamily="34" charset="-122"/>
              </a:rPr>
              <a:t>Market Application 1 : </a:t>
            </a:r>
            <a:r>
              <a:rPr lang="en-US" altLang="zh-CN" sz="2220" dirty="0" err="1">
                <a:latin typeface="微软雅黑" panose="020B0503020204020204" pitchFamily="34" charset="-122"/>
                <a:ea typeface="微软雅黑" panose="020B0503020204020204" pitchFamily="34" charset="-122"/>
              </a:rPr>
              <a:t>tracteurs</a:t>
            </a:r>
            <a:r>
              <a:rPr lang="en-US" altLang="zh-CN" sz="2220" dirty="0">
                <a:latin typeface="微软雅黑" panose="020B0503020204020204" pitchFamily="34" charset="-122"/>
                <a:ea typeface="微软雅黑" panose="020B0503020204020204" pitchFamily="34" charset="-122"/>
              </a:rPr>
              <a:t>, machines </a:t>
            </a:r>
            <a:r>
              <a:rPr lang="en-US" altLang="zh-CN" sz="2220" dirty="0" err="1">
                <a:latin typeface="微软雅黑" panose="020B0503020204020204" pitchFamily="34" charset="-122"/>
                <a:ea typeface="微软雅黑" panose="020B0503020204020204" pitchFamily="34" charset="-122"/>
              </a:rPr>
              <a:t>agricoles</a:t>
            </a:r>
            <a:r>
              <a:rPr lang="en-US" altLang="zh-CN" sz="2220" dirty="0">
                <a:latin typeface="微软雅黑" panose="020B0503020204020204" pitchFamily="34" charset="-122"/>
                <a:ea typeface="微软雅黑" panose="020B0503020204020204" pitchFamily="34" charset="-122"/>
              </a:rPr>
              <a:t> et de </a:t>
            </a:r>
            <a:r>
              <a:rPr lang="en-US" altLang="zh-CN" sz="2220" dirty="0" err="1">
                <a:latin typeface="微软雅黑" panose="020B0503020204020204" pitchFamily="34" charset="-122"/>
                <a:ea typeface="微软雅黑" panose="020B0503020204020204" pitchFamily="34" charset="-122"/>
              </a:rPr>
              <a:t>chantier</a:t>
            </a:r>
            <a:endParaRPr lang="en-US" altLang="zh-CN" sz="2220" dirty="0">
              <a:latin typeface="微软雅黑" panose="020B0503020204020204" pitchFamily="34" charset="-122"/>
              <a:ea typeface="微软雅黑" panose="020B0503020204020204" pitchFamily="34" charset="-122"/>
            </a:endParaRPr>
          </a:p>
        </p:txBody>
      </p:sp>
      <p:sp>
        <p:nvSpPr>
          <p:cNvPr id="5" name="矩形 16">
            <a:extLst>
              <a:ext uri="{FF2B5EF4-FFF2-40B4-BE49-F238E27FC236}">
                <a16:creationId xmlns:a16="http://schemas.microsoft.com/office/drawing/2014/main" id="{4C99EC7C-8B13-AB7C-CB0E-5E759FA20715}"/>
              </a:ext>
            </a:extLst>
          </p:cNvPr>
          <p:cNvSpPr/>
          <p:nvPr/>
        </p:nvSpPr>
        <p:spPr>
          <a:xfrm>
            <a:off x="509863" y="1226219"/>
            <a:ext cx="11169660" cy="4971191"/>
          </a:xfrm>
          <a:prstGeom prst="rect">
            <a:avLst/>
          </a:prstGeom>
          <a:solidFill>
            <a:schemeClr val="bg2"/>
          </a:solidFill>
          <a:ln>
            <a:noFill/>
          </a:ln>
          <a:effectLst>
            <a:outerShdw blurRad="508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p>
        </p:txBody>
      </p:sp>
      <p:pic>
        <p:nvPicPr>
          <p:cNvPr id="6" name="object 3">
            <a:extLst>
              <a:ext uri="{FF2B5EF4-FFF2-40B4-BE49-F238E27FC236}">
                <a16:creationId xmlns:a16="http://schemas.microsoft.com/office/drawing/2014/main" id="{871B87C2-67F2-DE8F-E96C-7F4E34C8C650}"/>
              </a:ext>
            </a:extLst>
          </p:cNvPr>
          <p:cNvPicPr/>
          <p:nvPr/>
        </p:nvPicPr>
        <p:blipFill rotWithShape="1">
          <a:blip r:embed="rId2" cstate="screen"/>
          <a:srcRect/>
          <a:stretch>
            <a:fillRect/>
          </a:stretch>
        </p:blipFill>
        <p:spPr>
          <a:xfrm>
            <a:off x="676655" y="1357884"/>
            <a:ext cx="2411584" cy="2299053"/>
          </a:xfrm>
          <a:prstGeom prst="rect">
            <a:avLst/>
          </a:prstGeom>
        </p:spPr>
      </p:pic>
      <p:pic>
        <p:nvPicPr>
          <p:cNvPr id="7" name="图片 19">
            <a:extLst>
              <a:ext uri="{FF2B5EF4-FFF2-40B4-BE49-F238E27FC236}">
                <a16:creationId xmlns:a16="http://schemas.microsoft.com/office/drawing/2014/main" id="{E628E993-F9CC-F3C8-4BE6-1D6D556A2696}"/>
              </a:ext>
            </a:extLst>
          </p:cNvPr>
          <p:cNvPicPr>
            <a:picLocks noChangeAspect="1"/>
          </p:cNvPicPr>
          <p:nvPr/>
        </p:nvPicPr>
        <p:blipFill>
          <a:blip r:embed="rId3" cstate="screen"/>
          <a:stretch>
            <a:fillRect/>
          </a:stretch>
        </p:blipFill>
        <p:spPr>
          <a:xfrm>
            <a:off x="3197227" y="1357884"/>
            <a:ext cx="2679622" cy="2329749"/>
          </a:xfrm>
          <a:prstGeom prst="rect">
            <a:avLst/>
          </a:prstGeom>
        </p:spPr>
      </p:pic>
      <p:pic>
        <p:nvPicPr>
          <p:cNvPr id="8" name="object 5">
            <a:extLst>
              <a:ext uri="{FF2B5EF4-FFF2-40B4-BE49-F238E27FC236}">
                <a16:creationId xmlns:a16="http://schemas.microsoft.com/office/drawing/2014/main" id="{B10B913E-D712-87BD-44F5-3AF6DF764E70}"/>
              </a:ext>
            </a:extLst>
          </p:cNvPr>
          <p:cNvPicPr/>
          <p:nvPr/>
        </p:nvPicPr>
        <p:blipFill>
          <a:blip r:embed="rId4" cstate="print"/>
          <a:stretch>
            <a:fillRect/>
          </a:stretch>
        </p:blipFill>
        <p:spPr>
          <a:xfrm>
            <a:off x="5985837" y="1357884"/>
            <a:ext cx="2413069" cy="2312587"/>
          </a:xfrm>
          <a:prstGeom prst="rect">
            <a:avLst/>
          </a:prstGeom>
        </p:spPr>
      </p:pic>
      <p:sp>
        <p:nvSpPr>
          <p:cNvPr id="9" name="矩形 17">
            <a:extLst>
              <a:ext uri="{FF2B5EF4-FFF2-40B4-BE49-F238E27FC236}">
                <a16:creationId xmlns:a16="http://schemas.microsoft.com/office/drawing/2014/main" id="{62CA4B1C-82ED-BBF7-FE82-5835D583C0A3}"/>
              </a:ext>
            </a:extLst>
          </p:cNvPr>
          <p:cNvSpPr/>
          <p:nvPr/>
        </p:nvSpPr>
        <p:spPr>
          <a:xfrm>
            <a:off x="8507895" y="1341982"/>
            <a:ext cx="2988119" cy="23149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object 7">
            <a:extLst>
              <a:ext uri="{FF2B5EF4-FFF2-40B4-BE49-F238E27FC236}">
                <a16:creationId xmlns:a16="http://schemas.microsoft.com/office/drawing/2014/main" id="{B52EFE98-01D7-8968-C340-C1C9963C8164}"/>
              </a:ext>
            </a:extLst>
          </p:cNvPr>
          <p:cNvPicPr/>
          <p:nvPr/>
        </p:nvPicPr>
        <p:blipFill>
          <a:blip r:embed="rId5" cstate="screen"/>
          <a:stretch>
            <a:fillRect/>
          </a:stretch>
        </p:blipFill>
        <p:spPr>
          <a:xfrm>
            <a:off x="676656" y="4019107"/>
            <a:ext cx="2502480" cy="1660334"/>
          </a:xfrm>
          <a:prstGeom prst="rect">
            <a:avLst/>
          </a:prstGeom>
        </p:spPr>
      </p:pic>
      <p:pic>
        <p:nvPicPr>
          <p:cNvPr id="11" name="Image 10">
            <a:extLst>
              <a:ext uri="{FF2B5EF4-FFF2-40B4-BE49-F238E27FC236}">
                <a16:creationId xmlns:a16="http://schemas.microsoft.com/office/drawing/2014/main" id="{946C4BF4-C879-6622-2284-5F4B3B70AA05}"/>
              </a:ext>
            </a:extLst>
          </p:cNvPr>
          <p:cNvPicPr>
            <a:picLocks noChangeAspect="1"/>
          </p:cNvPicPr>
          <p:nvPr/>
        </p:nvPicPr>
        <p:blipFill>
          <a:blip r:embed="rId6"/>
          <a:stretch>
            <a:fillRect/>
          </a:stretch>
        </p:blipFill>
        <p:spPr>
          <a:xfrm>
            <a:off x="2531789" y="3935996"/>
            <a:ext cx="4130040" cy="2026920"/>
          </a:xfrm>
          <a:prstGeom prst="rect">
            <a:avLst/>
          </a:prstGeom>
        </p:spPr>
      </p:pic>
      <p:pic>
        <p:nvPicPr>
          <p:cNvPr id="12" name="object 9">
            <a:extLst>
              <a:ext uri="{FF2B5EF4-FFF2-40B4-BE49-F238E27FC236}">
                <a16:creationId xmlns:a16="http://schemas.microsoft.com/office/drawing/2014/main" id="{05DBC5B0-EFCF-B2D1-6C37-8C524DE8EED9}"/>
              </a:ext>
            </a:extLst>
          </p:cNvPr>
          <p:cNvPicPr/>
          <p:nvPr/>
        </p:nvPicPr>
        <p:blipFill>
          <a:blip r:embed="rId7" cstate="screen"/>
          <a:srcRect r="40536" b="31484"/>
          <a:stretch>
            <a:fillRect/>
          </a:stretch>
        </p:blipFill>
        <p:spPr>
          <a:xfrm>
            <a:off x="5958587" y="3837678"/>
            <a:ext cx="2433573" cy="2197362"/>
          </a:xfrm>
          <a:prstGeom prst="rect">
            <a:avLst/>
          </a:prstGeom>
        </p:spPr>
      </p:pic>
      <p:pic>
        <p:nvPicPr>
          <p:cNvPr id="13" name="object 4">
            <a:extLst>
              <a:ext uri="{FF2B5EF4-FFF2-40B4-BE49-F238E27FC236}">
                <a16:creationId xmlns:a16="http://schemas.microsoft.com/office/drawing/2014/main" id="{A154FC95-911C-3871-EC40-A589526A434F}"/>
              </a:ext>
            </a:extLst>
          </p:cNvPr>
          <p:cNvPicPr/>
          <p:nvPr/>
        </p:nvPicPr>
        <p:blipFill>
          <a:blip r:embed="rId8" cstate="screen"/>
          <a:stretch>
            <a:fillRect/>
          </a:stretch>
        </p:blipFill>
        <p:spPr>
          <a:xfrm>
            <a:off x="8676639" y="3788257"/>
            <a:ext cx="2838705" cy="1809904"/>
          </a:xfrm>
          <a:prstGeom prst="rect">
            <a:avLst/>
          </a:prstGeom>
        </p:spPr>
      </p:pic>
      <p:sp>
        <p:nvSpPr>
          <p:cNvPr id="14" name="object 12">
            <a:extLst>
              <a:ext uri="{FF2B5EF4-FFF2-40B4-BE49-F238E27FC236}">
                <a16:creationId xmlns:a16="http://schemas.microsoft.com/office/drawing/2014/main" id="{BE0C12D4-A5D1-9008-3354-8F6FC86CAF2A}"/>
              </a:ext>
            </a:extLst>
          </p:cNvPr>
          <p:cNvSpPr txBox="1"/>
          <p:nvPr/>
        </p:nvSpPr>
        <p:spPr>
          <a:xfrm>
            <a:off x="9730454" y="5658749"/>
            <a:ext cx="870084" cy="384810"/>
          </a:xfrm>
          <a:prstGeom prst="rect">
            <a:avLst/>
          </a:prstGeom>
          <a:noFill/>
        </p:spPr>
        <p:txBody>
          <a:bodyPr vert="horz" wrap="square" lIns="0" tIns="15875" rIns="0" bIns="0" rtlCol="0">
            <a:spAutoFit/>
          </a:bodyPr>
          <a:lstStyle/>
          <a:p>
            <a:pPr marL="12700" algn="ctr">
              <a:spcBef>
                <a:spcPts val="125"/>
              </a:spcBef>
            </a:pPr>
            <a:r>
              <a:rPr lang="en-US" altLang="zh-CN" sz="1200" b="1" dirty="0">
                <a:latin typeface="微软雅黑" panose="020B0503020204020204" pitchFamily="34" charset="-122"/>
                <a:ea typeface="微软雅黑" panose="020B0503020204020204" pitchFamily="34" charset="-122"/>
                <a:cs typeface="UKIJ CJK"/>
              </a:rPr>
              <a:t>Excavator Tail Cover</a:t>
            </a:r>
          </a:p>
        </p:txBody>
      </p:sp>
      <p:sp>
        <p:nvSpPr>
          <p:cNvPr id="15" name="object 3">
            <a:extLst>
              <a:ext uri="{FF2B5EF4-FFF2-40B4-BE49-F238E27FC236}">
                <a16:creationId xmlns:a16="http://schemas.microsoft.com/office/drawing/2014/main" id="{64D59F0B-AEC9-6609-4F78-489503406C9A}"/>
              </a:ext>
            </a:extLst>
          </p:cNvPr>
          <p:cNvSpPr txBox="1"/>
          <p:nvPr/>
        </p:nvSpPr>
        <p:spPr>
          <a:xfrm>
            <a:off x="8569842" y="1759995"/>
            <a:ext cx="2870791" cy="1224310"/>
          </a:xfrm>
          <a:prstGeom prst="rect">
            <a:avLst/>
          </a:prstGeom>
        </p:spPr>
        <p:txBody>
          <a:bodyPr vert="horz" wrap="square" lIns="0" tIns="11430" rIns="0" bIns="0" rtlCol="0">
            <a:spAutoFit/>
          </a:bodyPr>
          <a:lstStyle/>
          <a:p>
            <a:pPr marL="12700" marR="5080">
              <a:lnSpc>
                <a:spcPct val="152000"/>
              </a:lnSpc>
              <a:spcBef>
                <a:spcPts val="90"/>
              </a:spcBef>
              <a:buSzPct val="80000"/>
            </a:pPr>
            <a:r>
              <a:rPr lang="en-US" altLang="zh-CN" dirty="0" err="1">
                <a:solidFill>
                  <a:schemeClr val="bg1"/>
                </a:solidFill>
                <a:latin typeface="微软雅黑" panose="020B0503020204020204" pitchFamily="34" charset="-122"/>
                <a:ea typeface="微软雅黑" panose="020B0503020204020204" pitchFamily="34" charset="-122"/>
                <a:cs typeface="UKIJ CJK"/>
              </a:rPr>
              <a:t>Résistance</a:t>
            </a:r>
            <a:r>
              <a:rPr lang="en-US" altLang="zh-CN" dirty="0">
                <a:solidFill>
                  <a:schemeClr val="bg1"/>
                </a:solidFill>
                <a:latin typeface="微软雅黑" panose="020B0503020204020204" pitchFamily="34" charset="-122"/>
                <a:ea typeface="微软雅黑" panose="020B0503020204020204" pitchFamily="34" charset="-122"/>
                <a:cs typeface="UKIJ CJK"/>
              </a:rPr>
              <a:t> aux chocs, à la corrosion y </a:t>
            </a:r>
            <a:r>
              <a:rPr lang="en-US" altLang="zh-CN" dirty="0" err="1">
                <a:solidFill>
                  <a:schemeClr val="bg1"/>
                </a:solidFill>
                <a:latin typeface="微软雅黑" panose="020B0503020204020204" pitchFamily="34" charset="-122"/>
                <a:ea typeface="微软雅黑" panose="020B0503020204020204" pitchFamily="34" charset="-122"/>
                <a:cs typeface="UKIJ CJK"/>
              </a:rPr>
              <a:t>compris</a:t>
            </a:r>
            <a:r>
              <a:rPr lang="en-US" altLang="zh-CN" dirty="0">
                <a:solidFill>
                  <a:schemeClr val="bg1"/>
                </a:solidFill>
                <a:latin typeface="微软雅黑" panose="020B0503020204020204" pitchFamily="34" charset="-122"/>
                <a:ea typeface="微软雅黑" panose="020B0503020204020204" pitchFamily="34" charset="-122"/>
                <a:cs typeface="UKIJ CJK"/>
              </a:rPr>
              <a:t> à </a:t>
            </a:r>
            <a:r>
              <a:rPr lang="en-US" altLang="zh-CN" dirty="0" err="1">
                <a:solidFill>
                  <a:schemeClr val="bg1"/>
                </a:solidFill>
                <a:latin typeface="微软雅黑" panose="020B0503020204020204" pitchFamily="34" charset="-122"/>
                <a:ea typeface="微软雅黑" panose="020B0503020204020204" pitchFamily="34" charset="-122"/>
                <a:cs typeface="UKIJ CJK"/>
              </a:rPr>
              <a:t>basse</a:t>
            </a:r>
            <a:r>
              <a:rPr lang="en-US" altLang="zh-CN" dirty="0">
                <a:solidFill>
                  <a:schemeClr val="bg1"/>
                </a:solidFill>
                <a:latin typeface="微软雅黑" panose="020B0503020204020204" pitchFamily="34" charset="-122"/>
                <a:ea typeface="微软雅黑" panose="020B0503020204020204" pitchFamily="34" charset="-122"/>
                <a:cs typeface="UKIJ CJK"/>
              </a:rPr>
              <a:t> </a:t>
            </a:r>
            <a:r>
              <a:rPr lang="en-US" altLang="zh-CN" dirty="0" err="1">
                <a:solidFill>
                  <a:schemeClr val="bg1"/>
                </a:solidFill>
                <a:latin typeface="微软雅黑" panose="020B0503020204020204" pitchFamily="34" charset="-122"/>
                <a:ea typeface="微软雅黑" panose="020B0503020204020204" pitchFamily="34" charset="-122"/>
                <a:cs typeface="UKIJ CJK"/>
              </a:rPr>
              <a:t>température</a:t>
            </a:r>
            <a:endParaRPr lang="en-US" altLang="zh-CN" dirty="0">
              <a:solidFill>
                <a:schemeClr val="bg1"/>
              </a:solidFill>
              <a:latin typeface="微软雅黑" panose="020B0503020204020204" pitchFamily="34" charset="-122"/>
              <a:ea typeface="微软雅黑" panose="020B0503020204020204" pitchFamily="34" charset="-122"/>
              <a:cs typeface="UKIJ CJK"/>
            </a:endParaRPr>
          </a:p>
        </p:txBody>
      </p:sp>
      <p:sp>
        <p:nvSpPr>
          <p:cNvPr id="16" name="矩形 5">
            <a:extLst>
              <a:ext uri="{FF2B5EF4-FFF2-40B4-BE49-F238E27FC236}">
                <a16:creationId xmlns:a16="http://schemas.microsoft.com/office/drawing/2014/main" id="{A1C7DB8F-C57C-3BE9-737B-B276A8CD588A}"/>
              </a:ext>
            </a:extLst>
          </p:cNvPr>
          <p:cNvSpPr/>
          <p:nvPr/>
        </p:nvSpPr>
        <p:spPr>
          <a:xfrm>
            <a:off x="1097915" y="6325086"/>
            <a:ext cx="5718810" cy="328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000" dirty="0">
                <a:solidFill>
                  <a:schemeClr val="tx1"/>
                </a:solidFill>
                <a:latin typeface="微软雅黑" panose="020B0503020204020204" pitchFamily="34" charset="-122"/>
                <a:ea typeface="微软雅黑" panose="020B0503020204020204" pitchFamily="34" charset="-122"/>
                <a:cs typeface="UKIJ CJK"/>
              </a:rPr>
              <a:t>Image sources from the internet and public domain, for exchange purposes only</a:t>
            </a:r>
          </a:p>
        </p:txBody>
      </p:sp>
      <p:sp>
        <p:nvSpPr>
          <p:cNvPr id="17" name="object 12">
            <a:extLst>
              <a:ext uri="{FF2B5EF4-FFF2-40B4-BE49-F238E27FC236}">
                <a16:creationId xmlns:a16="http://schemas.microsoft.com/office/drawing/2014/main" id="{B4B42126-49EB-F8A7-CFDF-8B36E6E42F13}"/>
              </a:ext>
            </a:extLst>
          </p:cNvPr>
          <p:cNvSpPr txBox="1"/>
          <p:nvPr/>
        </p:nvSpPr>
        <p:spPr>
          <a:xfrm>
            <a:off x="801458" y="5661087"/>
            <a:ext cx="1677582" cy="385362"/>
          </a:xfrm>
          <a:prstGeom prst="rect">
            <a:avLst/>
          </a:prstGeom>
          <a:noFill/>
        </p:spPr>
        <p:txBody>
          <a:bodyPr vert="horz" wrap="square" lIns="0" tIns="15875" rIns="0" bIns="0" rtlCol="0">
            <a:spAutoFit/>
          </a:bodyPr>
          <a:lstStyle/>
          <a:p>
            <a:pPr marL="12700" algn="ctr">
              <a:lnSpc>
                <a:spcPct val="100000"/>
              </a:lnSpc>
              <a:spcBef>
                <a:spcPts val="125"/>
              </a:spcBef>
            </a:pPr>
            <a:r>
              <a:rPr lang="en-US" altLang="zh-CN" sz="1200" b="1" dirty="0">
                <a:latin typeface="微软雅黑" panose="020B0503020204020204" pitchFamily="34" charset="-122"/>
                <a:ea typeface="微软雅黑" panose="020B0503020204020204" pitchFamily="34" charset="-122"/>
                <a:cs typeface="UKIJ CJK"/>
              </a:rPr>
              <a:t>Engineering Vehicle Cover</a:t>
            </a:r>
          </a:p>
        </p:txBody>
      </p:sp>
    </p:spTree>
    <p:extLst>
      <p:ext uri="{BB962C8B-B14F-4D97-AF65-F5344CB8AC3E}">
        <p14:creationId xmlns:p14="http://schemas.microsoft.com/office/powerpoint/2010/main" val="4227306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DEB40-81EF-8640-0EB1-9D6DB4C7272E}"/>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64C209B6-9EFE-114C-5BC0-20729F8407F0}"/>
              </a:ext>
            </a:extLst>
          </p:cNvPr>
          <p:cNvSpPr txBox="1"/>
          <p:nvPr/>
        </p:nvSpPr>
        <p:spPr>
          <a:xfrm>
            <a:off x="327660" y="190500"/>
            <a:ext cx="5244321" cy="433965"/>
          </a:xfrm>
          <a:prstGeom prst="rect">
            <a:avLst/>
          </a:prstGeom>
          <a:noFill/>
        </p:spPr>
        <p:txBody>
          <a:bodyPr wrap="none" rtlCol="0">
            <a:spAutoFit/>
          </a:bodyPr>
          <a:lstStyle/>
          <a:p>
            <a:r>
              <a:rPr kumimoji="0" lang="en-US" altLang="zh-CN" sz="222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j-cs"/>
              </a:rPr>
              <a:t>Market Application 2 : </a:t>
            </a:r>
            <a:r>
              <a:rPr kumimoji="0" lang="en-US" altLang="zh-CN" sz="2220" b="1"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j-cs"/>
              </a:rPr>
              <a:t>poids</a:t>
            </a:r>
            <a:r>
              <a:rPr kumimoji="0" lang="en-US" altLang="zh-CN" sz="222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j-cs"/>
              </a:rPr>
              <a:t> </a:t>
            </a:r>
            <a:r>
              <a:rPr kumimoji="0" lang="en-US" altLang="zh-CN" sz="2220" b="1"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j-cs"/>
              </a:rPr>
              <a:t>lourds</a:t>
            </a:r>
            <a:endParaRPr lang="fr-FR" sz="2400" b="1" dirty="0">
              <a:solidFill>
                <a:schemeClr val="bg1"/>
              </a:solidFill>
            </a:endParaRPr>
          </a:p>
        </p:txBody>
      </p:sp>
      <p:sp>
        <p:nvSpPr>
          <p:cNvPr id="4" name="Espace réservé du numéro de diapositive 3">
            <a:extLst>
              <a:ext uri="{FF2B5EF4-FFF2-40B4-BE49-F238E27FC236}">
                <a16:creationId xmlns:a16="http://schemas.microsoft.com/office/drawing/2014/main" id="{63A05E7B-535E-A5D0-BCB4-89021460C3AE}"/>
              </a:ext>
            </a:extLst>
          </p:cNvPr>
          <p:cNvSpPr>
            <a:spLocks noGrp="1"/>
          </p:cNvSpPr>
          <p:nvPr>
            <p:ph type="sldNum" sz="quarter" idx="4"/>
          </p:nvPr>
        </p:nvSpPr>
        <p:spPr/>
        <p:txBody>
          <a:bodyPr/>
          <a:lstStyle/>
          <a:p>
            <a:fld id="{4B60796B-CB92-40D1-9B66-3190DFEF75AD}" type="slidenum">
              <a:rPr lang="fr-FR" smtClean="0"/>
              <a:pPr/>
              <a:t>25</a:t>
            </a:fld>
            <a:endParaRPr lang="fr-FR" dirty="0"/>
          </a:p>
        </p:txBody>
      </p:sp>
      <p:sp>
        <p:nvSpPr>
          <p:cNvPr id="6" name="矩形 10">
            <a:extLst>
              <a:ext uri="{FF2B5EF4-FFF2-40B4-BE49-F238E27FC236}">
                <a16:creationId xmlns:a16="http://schemas.microsoft.com/office/drawing/2014/main" id="{761DB252-5F0C-EEA7-BF20-82B6C7571969}"/>
              </a:ext>
            </a:extLst>
          </p:cNvPr>
          <p:cNvSpPr/>
          <p:nvPr/>
        </p:nvSpPr>
        <p:spPr>
          <a:xfrm>
            <a:off x="509863" y="1216059"/>
            <a:ext cx="11169660" cy="4971191"/>
          </a:xfrm>
          <a:prstGeom prst="rect">
            <a:avLst/>
          </a:prstGeom>
          <a:solidFill>
            <a:schemeClr val="bg2"/>
          </a:solidFill>
          <a:ln>
            <a:noFill/>
          </a:ln>
          <a:effectLst>
            <a:outerShdw blurRad="508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object 7">
            <a:extLst>
              <a:ext uri="{FF2B5EF4-FFF2-40B4-BE49-F238E27FC236}">
                <a16:creationId xmlns:a16="http://schemas.microsoft.com/office/drawing/2014/main" id="{E7A068BF-0B90-C0CB-8F02-25B2C1B96302}"/>
              </a:ext>
            </a:extLst>
          </p:cNvPr>
          <p:cNvPicPr/>
          <p:nvPr/>
        </p:nvPicPr>
        <p:blipFill rotWithShape="1">
          <a:blip r:embed="rId2" cstate="screen"/>
          <a:srcRect/>
          <a:stretch>
            <a:fillRect/>
          </a:stretch>
        </p:blipFill>
        <p:spPr>
          <a:xfrm>
            <a:off x="618397" y="1321220"/>
            <a:ext cx="5991722" cy="3672649"/>
          </a:xfrm>
          <a:prstGeom prst="rect">
            <a:avLst/>
          </a:prstGeom>
        </p:spPr>
      </p:pic>
      <p:sp>
        <p:nvSpPr>
          <p:cNvPr id="8" name="矩形 11">
            <a:extLst>
              <a:ext uri="{FF2B5EF4-FFF2-40B4-BE49-F238E27FC236}">
                <a16:creationId xmlns:a16="http://schemas.microsoft.com/office/drawing/2014/main" id="{9679786F-94D3-EB2F-0EB7-74CF5B5F71D9}"/>
              </a:ext>
            </a:extLst>
          </p:cNvPr>
          <p:cNvSpPr/>
          <p:nvPr/>
        </p:nvSpPr>
        <p:spPr>
          <a:xfrm>
            <a:off x="618397" y="5056137"/>
            <a:ext cx="5991722" cy="107252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object 9">
            <a:extLst>
              <a:ext uri="{FF2B5EF4-FFF2-40B4-BE49-F238E27FC236}">
                <a16:creationId xmlns:a16="http://schemas.microsoft.com/office/drawing/2014/main" id="{6F7E223C-F0D8-9532-FD43-D5D028ED2E6E}"/>
              </a:ext>
            </a:extLst>
          </p:cNvPr>
          <p:cNvSpPr txBox="1"/>
          <p:nvPr/>
        </p:nvSpPr>
        <p:spPr>
          <a:xfrm>
            <a:off x="720828" y="5090974"/>
            <a:ext cx="5785890" cy="955040"/>
          </a:xfrm>
          <a:prstGeom prst="rect">
            <a:avLst/>
          </a:prstGeom>
        </p:spPr>
        <p:txBody>
          <a:bodyPr vert="horz" wrap="square" lIns="0" tIns="109220" rIns="0" bIns="0" rtlCol="0">
            <a:spAutoFit/>
          </a:bodyPr>
          <a:lstStyle/>
          <a:p>
            <a:pPr marL="12700">
              <a:lnSpc>
                <a:spcPct val="100000"/>
              </a:lnSpc>
              <a:spcBef>
                <a:spcPts val="860"/>
              </a:spcBef>
            </a:pPr>
            <a:r>
              <a:rPr lang="en-US" altLang="zh-CN" sz="1100" dirty="0">
                <a:solidFill>
                  <a:schemeClr val="bg1"/>
                </a:solidFill>
                <a:latin typeface="微软雅黑" panose="020B0503020204020204" pitchFamily="34" charset="-122"/>
                <a:ea typeface="微软雅黑" panose="020B0503020204020204" pitchFamily="34" charset="-122"/>
                <a:cs typeface="UKIJ CJK"/>
              </a:rPr>
              <a:t>Kenworth W900L truck's entire engine hood is made from PDCPD integrated molding.The total weight of the PDCPD products for each truck ranges from 136 to 227 kg: The engine hood weighs approximately 54 to 71 kg, the bumper 17 kg, the diffuser cover 8 kg each, the side floor plate each 4.5 to 7 kg, the sunshade 4.5 to 7 kg, and the roof diffuser cover 27 to 36 kg.</a:t>
            </a:r>
          </a:p>
        </p:txBody>
      </p:sp>
      <p:sp>
        <p:nvSpPr>
          <p:cNvPr id="11" name="ZoneTexte 10">
            <a:extLst>
              <a:ext uri="{FF2B5EF4-FFF2-40B4-BE49-F238E27FC236}">
                <a16:creationId xmlns:a16="http://schemas.microsoft.com/office/drawing/2014/main" id="{2BEBA91E-B0D4-0603-0189-914BE8103C3D}"/>
              </a:ext>
            </a:extLst>
          </p:cNvPr>
          <p:cNvSpPr txBox="1"/>
          <p:nvPr/>
        </p:nvSpPr>
        <p:spPr>
          <a:xfrm>
            <a:off x="881380" y="6080851"/>
            <a:ext cx="6131560" cy="261610"/>
          </a:xfrm>
          <a:prstGeom prst="rect">
            <a:avLst/>
          </a:prstGeom>
          <a:noFill/>
        </p:spPr>
        <p:txBody>
          <a:bodyPr wrap="square">
            <a:spAutoFit/>
          </a:bodyPr>
          <a:lstStyle/>
          <a:p>
            <a:r>
              <a:rPr lang="en-US" altLang="zh-CN" sz="1100" dirty="0">
                <a:latin typeface="微软雅黑" panose="020B0503020204020204" pitchFamily="34" charset="-122"/>
                <a:ea typeface="微软雅黑" panose="020B0503020204020204" pitchFamily="34" charset="-122"/>
              </a:rPr>
              <a:t>Image sources from the internet and public domain, for exchange purposes only</a:t>
            </a:r>
          </a:p>
        </p:txBody>
      </p:sp>
      <p:pic>
        <p:nvPicPr>
          <p:cNvPr id="12" name="object 4">
            <a:extLst>
              <a:ext uri="{FF2B5EF4-FFF2-40B4-BE49-F238E27FC236}">
                <a16:creationId xmlns:a16="http://schemas.microsoft.com/office/drawing/2014/main" id="{DEE776EA-2578-371E-8857-D075E808081F}"/>
              </a:ext>
            </a:extLst>
          </p:cNvPr>
          <p:cNvPicPr/>
          <p:nvPr/>
        </p:nvPicPr>
        <p:blipFill>
          <a:blip r:embed="rId3" cstate="screen"/>
          <a:stretch>
            <a:fillRect/>
          </a:stretch>
        </p:blipFill>
        <p:spPr>
          <a:xfrm flipH="1">
            <a:off x="6712549" y="1321220"/>
            <a:ext cx="4863668" cy="3522923"/>
          </a:xfrm>
          <a:prstGeom prst="rect">
            <a:avLst/>
          </a:prstGeom>
        </p:spPr>
      </p:pic>
      <p:pic>
        <p:nvPicPr>
          <p:cNvPr id="13" name="object 5">
            <a:extLst>
              <a:ext uri="{FF2B5EF4-FFF2-40B4-BE49-F238E27FC236}">
                <a16:creationId xmlns:a16="http://schemas.microsoft.com/office/drawing/2014/main" id="{10241947-960F-3432-29BA-2F3FD5B28669}"/>
              </a:ext>
            </a:extLst>
          </p:cNvPr>
          <p:cNvPicPr/>
          <p:nvPr/>
        </p:nvPicPr>
        <p:blipFill rotWithShape="1">
          <a:blip r:embed="rId4" cstate="screen"/>
          <a:srcRect/>
          <a:stretch>
            <a:fillRect/>
          </a:stretch>
        </p:blipFill>
        <p:spPr>
          <a:xfrm>
            <a:off x="6712550" y="3946758"/>
            <a:ext cx="4861053" cy="2181900"/>
          </a:xfrm>
          <a:prstGeom prst="rect">
            <a:avLst/>
          </a:prstGeom>
        </p:spPr>
      </p:pic>
      <p:sp>
        <p:nvSpPr>
          <p:cNvPr id="14" name="矩形 12">
            <a:extLst>
              <a:ext uri="{FF2B5EF4-FFF2-40B4-BE49-F238E27FC236}">
                <a16:creationId xmlns:a16="http://schemas.microsoft.com/office/drawing/2014/main" id="{7E28EECF-EC4A-0C4E-3CD2-B38EC6EAB2CA}"/>
              </a:ext>
            </a:extLst>
          </p:cNvPr>
          <p:cNvSpPr/>
          <p:nvPr/>
        </p:nvSpPr>
        <p:spPr>
          <a:xfrm>
            <a:off x="9832737" y="1321220"/>
            <a:ext cx="1740866" cy="1002546"/>
          </a:xfrm>
          <a:prstGeom prst="rect">
            <a:avLst/>
          </a:prstGeom>
          <a:solidFill>
            <a:srgbClr val="0070C0">
              <a:alpha val="80000"/>
            </a:srgbClr>
          </a:solidFill>
          <a:ln>
            <a:noFill/>
          </a:ln>
          <a:effectLst>
            <a:outerShdw blurRad="508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100" dirty="0">
                <a:solidFill>
                  <a:schemeClr val="bg1"/>
                </a:solidFill>
                <a:latin typeface="微软雅黑" panose="020B0503020204020204" pitchFamily="34" charset="-122"/>
                <a:ea typeface="微软雅黑" panose="020B0503020204020204" pitchFamily="34" charset="-122"/>
                <a:cs typeface="UKIJ CJK"/>
              </a:rPr>
              <a:t>Volvo 500 heavy truck uses PDCPD for spoilers and protective panels.</a:t>
            </a:r>
          </a:p>
        </p:txBody>
      </p:sp>
      <p:sp>
        <p:nvSpPr>
          <p:cNvPr id="15" name="矩形 14">
            <a:extLst>
              <a:ext uri="{FF2B5EF4-FFF2-40B4-BE49-F238E27FC236}">
                <a16:creationId xmlns:a16="http://schemas.microsoft.com/office/drawing/2014/main" id="{A9E125ED-6D6F-BB66-4CBE-7BE4C4C97CD7}"/>
              </a:ext>
            </a:extLst>
          </p:cNvPr>
          <p:cNvSpPr/>
          <p:nvPr/>
        </p:nvSpPr>
        <p:spPr>
          <a:xfrm>
            <a:off x="9832737" y="3946758"/>
            <a:ext cx="1740866" cy="1002546"/>
          </a:xfrm>
          <a:prstGeom prst="rect">
            <a:avLst/>
          </a:prstGeom>
          <a:solidFill>
            <a:srgbClr val="0070C0">
              <a:alpha val="80000"/>
            </a:srgbClr>
          </a:solidFill>
          <a:ln>
            <a:noFill/>
          </a:ln>
          <a:effectLst>
            <a:outerShdw blurRad="508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100" dirty="0">
                <a:solidFill>
                  <a:schemeClr val="bg1"/>
                </a:solidFill>
                <a:latin typeface="微软雅黑" panose="020B0503020204020204" pitchFamily="34" charset="-122"/>
                <a:ea typeface="微软雅黑" panose="020B0503020204020204" pitchFamily="34" charset="-122"/>
                <a:cs typeface="UKIJ CJK"/>
              </a:rPr>
              <a:t>Anjie E heavy truck 420 HP 6X4 tractor uses PDCPD material for spoilers.</a:t>
            </a:r>
          </a:p>
        </p:txBody>
      </p:sp>
    </p:spTree>
    <p:extLst>
      <p:ext uri="{BB962C8B-B14F-4D97-AF65-F5344CB8AC3E}">
        <p14:creationId xmlns:p14="http://schemas.microsoft.com/office/powerpoint/2010/main" val="477568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693DF-AEBD-E9B9-A0BD-FF1FE75FE6DF}"/>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CFF6ACED-01CD-2434-0F2A-37AA2976A96F}"/>
              </a:ext>
            </a:extLst>
          </p:cNvPr>
          <p:cNvSpPr txBox="1"/>
          <p:nvPr/>
        </p:nvSpPr>
        <p:spPr>
          <a:xfrm>
            <a:off x="327660" y="190500"/>
            <a:ext cx="5934638" cy="438582"/>
          </a:xfrm>
          <a:prstGeom prst="rect">
            <a:avLst/>
          </a:prstGeom>
          <a:noFill/>
        </p:spPr>
        <p:txBody>
          <a:bodyPr wrap="none" rtlCol="0">
            <a:spAutoFit/>
          </a:bodyPr>
          <a:lstStyle/>
          <a:p>
            <a:r>
              <a:rPr lang="en-US" altLang="zh-CN" sz="2250" b="1" dirty="0">
                <a:solidFill>
                  <a:schemeClr val="bg1"/>
                </a:solidFill>
                <a:latin typeface="Microsoft GothicNeo" panose="020B0503020000020004" pitchFamily="34" charset="-127"/>
                <a:ea typeface="Microsoft GothicNeo" panose="020B0503020000020004" pitchFamily="34" charset="-127"/>
                <a:cs typeface="Microsoft GothicNeo" panose="020B0503020000020004" pitchFamily="34" charset="-127"/>
              </a:rPr>
              <a:t>Market Application 3 : </a:t>
            </a:r>
            <a:r>
              <a:rPr lang="en-US" altLang="zh-CN" sz="2250" b="1" dirty="0" err="1">
                <a:solidFill>
                  <a:schemeClr val="bg1"/>
                </a:solidFill>
                <a:latin typeface="Microsoft GothicNeo" panose="020B0503020000020004" pitchFamily="34" charset="-127"/>
                <a:ea typeface="Microsoft GothicNeo" panose="020B0503020000020004" pitchFamily="34" charset="-127"/>
                <a:cs typeface="Microsoft GothicNeo" panose="020B0503020000020004" pitchFamily="34" charset="-127"/>
              </a:rPr>
              <a:t>industrie</a:t>
            </a:r>
            <a:r>
              <a:rPr lang="en-US" altLang="zh-CN" sz="2250" b="1" dirty="0">
                <a:solidFill>
                  <a:schemeClr val="bg1"/>
                </a:solidFill>
                <a:latin typeface="Microsoft GothicNeo" panose="020B0503020000020004" pitchFamily="34" charset="-127"/>
                <a:ea typeface="Microsoft GothicNeo" panose="020B0503020000020004" pitchFamily="34" charset="-127"/>
                <a:cs typeface="Microsoft GothicNeo" panose="020B0503020000020004" pitchFamily="34" charset="-127"/>
              </a:rPr>
              <a:t> </a:t>
            </a:r>
            <a:r>
              <a:rPr lang="en-US" altLang="zh-CN" sz="2250" b="1" dirty="0" err="1">
                <a:solidFill>
                  <a:schemeClr val="bg1"/>
                </a:solidFill>
                <a:latin typeface="Microsoft GothicNeo" panose="020B0503020000020004" pitchFamily="34" charset="-127"/>
                <a:ea typeface="Microsoft GothicNeo" panose="020B0503020000020004" pitchFamily="34" charset="-127"/>
                <a:cs typeface="Microsoft GothicNeo" panose="020B0503020000020004" pitchFamily="34" charset="-127"/>
              </a:rPr>
              <a:t>chimique</a:t>
            </a:r>
            <a:endParaRPr lang="fr-FR" sz="2250" b="1" dirty="0">
              <a:solidFill>
                <a:schemeClr val="bg1"/>
              </a:solidFill>
              <a:latin typeface="Microsoft GothicNeo" panose="020B0503020000020004" pitchFamily="34" charset="-127"/>
              <a:ea typeface="Microsoft GothicNeo" panose="020B0503020000020004" pitchFamily="34" charset="-127"/>
              <a:cs typeface="Microsoft GothicNeo" panose="020B0503020000020004" pitchFamily="34" charset="-127"/>
            </a:endParaRPr>
          </a:p>
        </p:txBody>
      </p:sp>
      <p:sp>
        <p:nvSpPr>
          <p:cNvPr id="4" name="Espace réservé du numéro de diapositive 3">
            <a:extLst>
              <a:ext uri="{FF2B5EF4-FFF2-40B4-BE49-F238E27FC236}">
                <a16:creationId xmlns:a16="http://schemas.microsoft.com/office/drawing/2014/main" id="{233EC20C-0905-3FBB-98F5-40EBC57C2CA9}"/>
              </a:ext>
            </a:extLst>
          </p:cNvPr>
          <p:cNvSpPr>
            <a:spLocks noGrp="1"/>
          </p:cNvSpPr>
          <p:nvPr>
            <p:ph type="sldNum" sz="quarter" idx="4"/>
          </p:nvPr>
        </p:nvSpPr>
        <p:spPr/>
        <p:txBody>
          <a:bodyPr/>
          <a:lstStyle/>
          <a:p>
            <a:fld id="{4B60796B-CB92-40D1-9B66-3190DFEF75AD}" type="slidenum">
              <a:rPr lang="fr-FR" smtClean="0"/>
              <a:pPr/>
              <a:t>26</a:t>
            </a:fld>
            <a:endParaRPr lang="fr-FR" dirty="0"/>
          </a:p>
        </p:txBody>
      </p:sp>
      <p:sp>
        <p:nvSpPr>
          <p:cNvPr id="2" name="矩形 14">
            <a:extLst>
              <a:ext uri="{FF2B5EF4-FFF2-40B4-BE49-F238E27FC236}">
                <a16:creationId xmlns:a16="http://schemas.microsoft.com/office/drawing/2014/main" id="{5549A65E-EBFF-4C09-B5B3-3AAE2468B6C9}"/>
              </a:ext>
            </a:extLst>
          </p:cNvPr>
          <p:cNvSpPr/>
          <p:nvPr/>
        </p:nvSpPr>
        <p:spPr>
          <a:xfrm>
            <a:off x="578863" y="1213131"/>
            <a:ext cx="11169660" cy="4971191"/>
          </a:xfrm>
          <a:prstGeom prst="rect">
            <a:avLst/>
          </a:prstGeom>
          <a:solidFill>
            <a:schemeClr val="bg2"/>
          </a:solidFill>
          <a:ln>
            <a:noFill/>
          </a:ln>
          <a:effectLst>
            <a:outerShdw blurRad="508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object 3">
            <a:extLst>
              <a:ext uri="{FF2B5EF4-FFF2-40B4-BE49-F238E27FC236}">
                <a16:creationId xmlns:a16="http://schemas.microsoft.com/office/drawing/2014/main" id="{E62A3DD1-9363-3D00-1576-F0297A284E16}"/>
              </a:ext>
            </a:extLst>
          </p:cNvPr>
          <p:cNvSpPr/>
          <p:nvPr/>
        </p:nvSpPr>
        <p:spPr>
          <a:xfrm>
            <a:off x="707575" y="1349829"/>
            <a:ext cx="10885710" cy="750965"/>
          </a:xfrm>
          <a:custGeom>
            <a:avLst/>
            <a:gdLst/>
            <a:ahLst/>
            <a:cxnLst/>
            <a:rect l="l" t="t" r="r" b="b"/>
            <a:pathLst>
              <a:path w="9561830" h="767080">
                <a:moveTo>
                  <a:pt x="9561576" y="766572"/>
                </a:moveTo>
                <a:lnTo>
                  <a:pt x="0" y="766572"/>
                </a:lnTo>
                <a:lnTo>
                  <a:pt x="0" y="0"/>
                </a:lnTo>
                <a:lnTo>
                  <a:pt x="9561576" y="0"/>
                </a:lnTo>
                <a:lnTo>
                  <a:pt x="9561576" y="766572"/>
                </a:lnTo>
                <a:close/>
              </a:path>
            </a:pathLst>
          </a:custGeom>
          <a:solidFill>
            <a:srgbClr val="0070C0"/>
          </a:solidFill>
        </p:spPr>
        <p:txBody>
          <a:bodyPr wrap="square" lIns="0" tIns="0" rIns="0" bIns="0" rtlCol="0" anchor="ctr"/>
          <a:lstStyle/>
          <a:p>
            <a:endParaRPr sz="1600" dirty="0">
              <a:solidFill>
                <a:schemeClr val="bg1"/>
              </a:solidFill>
              <a:latin typeface="微软雅黑" panose="020B0503020204020204" pitchFamily="34" charset="-122"/>
              <a:ea typeface="微软雅黑" panose="020B0503020204020204" pitchFamily="34" charset="-122"/>
            </a:endParaRPr>
          </a:p>
        </p:txBody>
      </p:sp>
      <p:pic>
        <p:nvPicPr>
          <p:cNvPr id="6" name="object 5">
            <a:extLst>
              <a:ext uri="{FF2B5EF4-FFF2-40B4-BE49-F238E27FC236}">
                <a16:creationId xmlns:a16="http://schemas.microsoft.com/office/drawing/2014/main" id="{96BFCE57-CE82-CCED-B1A0-19B59FB0E22C}"/>
              </a:ext>
            </a:extLst>
          </p:cNvPr>
          <p:cNvPicPr/>
          <p:nvPr/>
        </p:nvPicPr>
        <p:blipFill rotWithShape="1">
          <a:blip r:embed="rId2" cstate="screen"/>
          <a:srcRect/>
          <a:stretch>
            <a:fillRect/>
          </a:stretch>
        </p:blipFill>
        <p:spPr>
          <a:xfrm>
            <a:off x="9289428" y="4183733"/>
            <a:ext cx="2319266" cy="1821576"/>
          </a:xfrm>
          <a:prstGeom prst="rect">
            <a:avLst/>
          </a:prstGeom>
        </p:spPr>
      </p:pic>
      <p:pic>
        <p:nvPicPr>
          <p:cNvPr id="7" name="object 7">
            <a:extLst>
              <a:ext uri="{FF2B5EF4-FFF2-40B4-BE49-F238E27FC236}">
                <a16:creationId xmlns:a16="http://schemas.microsoft.com/office/drawing/2014/main" id="{AC240BA7-97E8-30A7-1850-A3AEB450787F}"/>
              </a:ext>
            </a:extLst>
          </p:cNvPr>
          <p:cNvPicPr/>
          <p:nvPr/>
        </p:nvPicPr>
        <p:blipFill rotWithShape="1">
          <a:blip r:embed="rId3" cstate="screen"/>
          <a:srcRect/>
          <a:stretch>
            <a:fillRect/>
          </a:stretch>
        </p:blipFill>
        <p:spPr>
          <a:xfrm>
            <a:off x="6088232" y="2250512"/>
            <a:ext cx="3077125" cy="1804415"/>
          </a:xfrm>
          <a:prstGeom prst="rect">
            <a:avLst/>
          </a:prstGeom>
        </p:spPr>
      </p:pic>
      <p:pic>
        <p:nvPicPr>
          <p:cNvPr id="8" name="object 9">
            <a:extLst>
              <a:ext uri="{FF2B5EF4-FFF2-40B4-BE49-F238E27FC236}">
                <a16:creationId xmlns:a16="http://schemas.microsoft.com/office/drawing/2014/main" id="{85727DDC-68CA-A992-A2E0-1BB752E05A65}"/>
              </a:ext>
            </a:extLst>
          </p:cNvPr>
          <p:cNvPicPr/>
          <p:nvPr/>
        </p:nvPicPr>
        <p:blipFill rotWithShape="1">
          <a:blip r:embed="rId4" cstate="screen"/>
          <a:srcRect/>
          <a:stretch>
            <a:fillRect/>
          </a:stretch>
        </p:blipFill>
        <p:spPr>
          <a:xfrm>
            <a:off x="6088232" y="4183732"/>
            <a:ext cx="3077125" cy="1850872"/>
          </a:xfrm>
          <a:prstGeom prst="rect">
            <a:avLst/>
          </a:prstGeom>
        </p:spPr>
      </p:pic>
      <p:pic>
        <p:nvPicPr>
          <p:cNvPr id="9" name="object 11">
            <a:extLst>
              <a:ext uri="{FF2B5EF4-FFF2-40B4-BE49-F238E27FC236}">
                <a16:creationId xmlns:a16="http://schemas.microsoft.com/office/drawing/2014/main" id="{C49AC1F2-5E6F-7A63-2E31-9AF3F79B370F}"/>
              </a:ext>
            </a:extLst>
          </p:cNvPr>
          <p:cNvPicPr/>
          <p:nvPr/>
        </p:nvPicPr>
        <p:blipFill>
          <a:blip r:embed="rId5" cstate="screen"/>
          <a:stretch>
            <a:fillRect/>
          </a:stretch>
        </p:blipFill>
        <p:spPr>
          <a:xfrm>
            <a:off x="9289610" y="2250512"/>
            <a:ext cx="2319266" cy="1802507"/>
          </a:xfrm>
          <a:prstGeom prst="rect">
            <a:avLst/>
          </a:prstGeom>
        </p:spPr>
      </p:pic>
      <p:pic>
        <p:nvPicPr>
          <p:cNvPr id="10" name="object 13">
            <a:extLst>
              <a:ext uri="{FF2B5EF4-FFF2-40B4-BE49-F238E27FC236}">
                <a16:creationId xmlns:a16="http://schemas.microsoft.com/office/drawing/2014/main" id="{FC7D2303-80A9-A2EB-22E0-3D021550B3F8}"/>
              </a:ext>
            </a:extLst>
          </p:cNvPr>
          <p:cNvPicPr/>
          <p:nvPr/>
        </p:nvPicPr>
        <p:blipFill>
          <a:blip r:embed="rId6" cstate="print"/>
          <a:stretch>
            <a:fillRect/>
          </a:stretch>
        </p:blipFill>
        <p:spPr>
          <a:xfrm>
            <a:off x="707575" y="2250512"/>
            <a:ext cx="5279922" cy="3784092"/>
          </a:xfrm>
          <a:prstGeom prst="rect">
            <a:avLst/>
          </a:prstGeom>
        </p:spPr>
      </p:pic>
      <p:sp>
        <p:nvSpPr>
          <p:cNvPr id="11" name="文本框 15">
            <a:extLst>
              <a:ext uri="{FF2B5EF4-FFF2-40B4-BE49-F238E27FC236}">
                <a16:creationId xmlns:a16="http://schemas.microsoft.com/office/drawing/2014/main" id="{E1A0A1DA-A421-4542-C471-C782C4E291B9}"/>
              </a:ext>
            </a:extLst>
          </p:cNvPr>
          <p:cNvSpPr txBox="1"/>
          <p:nvPr/>
        </p:nvSpPr>
        <p:spPr>
          <a:xfrm>
            <a:off x="954501" y="1383288"/>
            <a:ext cx="10297885" cy="737235"/>
          </a:xfrm>
          <a:prstGeom prst="rect">
            <a:avLst/>
          </a:prstGeom>
          <a:noFill/>
        </p:spPr>
        <p:txBody>
          <a:bodyPr wrap="square" rtlCol="0">
            <a:spAutoFit/>
          </a:bodyPr>
          <a:lstStyle/>
          <a:p>
            <a:r>
              <a:rPr lang="fr-FR" altLang="zh-CN"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Le PDCPD présente une excellente résistance aux acides et aux alcalis. À des températures élevées (90 °C à 100 °C), il résiste à des solutions corrosives telles que l'acide phosphorique, l'acide </a:t>
            </a:r>
            <a:r>
              <a:rPr lang="fr-FR" altLang="zh-CN" sz="1400" dirty="0" err="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fluorosilicique</a:t>
            </a:r>
            <a:r>
              <a:rPr lang="fr-FR" altLang="zh-CN"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l'acide fluorhydrique, l'acide chlorhydrique, le KOH, le NaOH et le bisulfate de potassium.</a:t>
            </a:r>
          </a:p>
        </p:txBody>
      </p:sp>
      <p:sp>
        <p:nvSpPr>
          <p:cNvPr id="12" name="矩形 3">
            <a:extLst>
              <a:ext uri="{FF2B5EF4-FFF2-40B4-BE49-F238E27FC236}">
                <a16:creationId xmlns:a16="http://schemas.microsoft.com/office/drawing/2014/main" id="{420FA522-563D-2403-6F8D-63E97462F756}"/>
              </a:ext>
            </a:extLst>
          </p:cNvPr>
          <p:cNvSpPr/>
          <p:nvPr/>
        </p:nvSpPr>
        <p:spPr>
          <a:xfrm>
            <a:off x="620395" y="6264910"/>
            <a:ext cx="5718810" cy="328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000" dirty="0">
                <a:solidFill>
                  <a:schemeClr val="tx1"/>
                </a:solidFill>
                <a:latin typeface="微软雅黑" panose="020B0503020204020204" pitchFamily="34" charset="-122"/>
                <a:ea typeface="微软雅黑" panose="020B0503020204020204" pitchFamily="34" charset="-122"/>
                <a:cs typeface="UKIJ CJK"/>
              </a:rPr>
              <a:t>Image sources from the internet and public domain, for exchange purposes only</a:t>
            </a:r>
          </a:p>
        </p:txBody>
      </p:sp>
    </p:spTree>
    <p:extLst>
      <p:ext uri="{BB962C8B-B14F-4D97-AF65-F5344CB8AC3E}">
        <p14:creationId xmlns:p14="http://schemas.microsoft.com/office/powerpoint/2010/main" val="657243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26B87-EF76-F785-ED8D-A502EB0D9679}"/>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5238598-60CE-E78C-BAF3-D9F068D45058}"/>
              </a:ext>
            </a:extLst>
          </p:cNvPr>
          <p:cNvSpPr>
            <a:spLocks noGrp="1"/>
          </p:cNvSpPr>
          <p:nvPr>
            <p:ph type="sldNum" sz="quarter" idx="4"/>
          </p:nvPr>
        </p:nvSpPr>
        <p:spPr/>
        <p:txBody>
          <a:bodyPr/>
          <a:lstStyle/>
          <a:p>
            <a:fld id="{4B60796B-CB92-40D1-9B66-3190DFEF75AD}" type="slidenum">
              <a:rPr lang="fr-FR" smtClean="0"/>
              <a:pPr/>
              <a:t>27</a:t>
            </a:fld>
            <a:endParaRPr lang="fr-FR" dirty="0"/>
          </a:p>
        </p:txBody>
      </p:sp>
      <p:sp>
        <p:nvSpPr>
          <p:cNvPr id="6" name="object 3">
            <a:extLst>
              <a:ext uri="{FF2B5EF4-FFF2-40B4-BE49-F238E27FC236}">
                <a16:creationId xmlns:a16="http://schemas.microsoft.com/office/drawing/2014/main" id="{0B1C89E1-1249-0E54-1877-167274F67ACD}"/>
              </a:ext>
            </a:extLst>
          </p:cNvPr>
          <p:cNvSpPr/>
          <p:nvPr/>
        </p:nvSpPr>
        <p:spPr>
          <a:xfrm>
            <a:off x="243694" y="1011417"/>
            <a:ext cx="10885710" cy="797996"/>
          </a:xfrm>
          <a:custGeom>
            <a:avLst/>
            <a:gdLst/>
            <a:ahLst/>
            <a:cxnLst/>
            <a:rect l="l" t="t" r="r" b="b"/>
            <a:pathLst>
              <a:path w="9561830" h="767080">
                <a:moveTo>
                  <a:pt x="9561576" y="766572"/>
                </a:moveTo>
                <a:lnTo>
                  <a:pt x="0" y="766572"/>
                </a:lnTo>
                <a:lnTo>
                  <a:pt x="0" y="0"/>
                </a:lnTo>
                <a:lnTo>
                  <a:pt x="9561576" y="0"/>
                </a:lnTo>
                <a:lnTo>
                  <a:pt x="9561576" y="766572"/>
                </a:lnTo>
                <a:close/>
              </a:path>
            </a:pathLst>
          </a:custGeom>
          <a:solidFill>
            <a:srgbClr val="0070C0"/>
          </a:solidFill>
        </p:spPr>
        <p:txBody>
          <a:bodyPr wrap="square" lIns="0" tIns="0" rIns="0" bIns="0"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UKIJ CJK"/>
            </a:endParaRPr>
          </a:p>
        </p:txBody>
      </p:sp>
      <p:pic>
        <p:nvPicPr>
          <p:cNvPr id="7" name="object 4">
            <a:extLst>
              <a:ext uri="{FF2B5EF4-FFF2-40B4-BE49-F238E27FC236}">
                <a16:creationId xmlns:a16="http://schemas.microsoft.com/office/drawing/2014/main" id="{7BBBC7AF-75FD-0EB8-ED30-1B750D417EFC}"/>
              </a:ext>
            </a:extLst>
          </p:cNvPr>
          <p:cNvPicPr/>
          <p:nvPr/>
        </p:nvPicPr>
        <p:blipFill>
          <a:blip r:embed="rId9" cstate="screen"/>
          <a:stretch>
            <a:fillRect/>
          </a:stretch>
        </p:blipFill>
        <p:spPr>
          <a:xfrm>
            <a:off x="422401" y="2645544"/>
            <a:ext cx="3351276" cy="3248392"/>
          </a:xfrm>
          <a:prstGeom prst="rect">
            <a:avLst/>
          </a:prstGeom>
        </p:spPr>
      </p:pic>
      <p:pic>
        <p:nvPicPr>
          <p:cNvPr id="8" name="object 17">
            <a:extLst>
              <a:ext uri="{FF2B5EF4-FFF2-40B4-BE49-F238E27FC236}">
                <a16:creationId xmlns:a16="http://schemas.microsoft.com/office/drawing/2014/main" id="{E376F474-1003-4F2A-D58D-AF479E02D323}"/>
              </a:ext>
            </a:extLst>
          </p:cNvPr>
          <p:cNvPicPr/>
          <p:nvPr/>
        </p:nvPicPr>
        <p:blipFill>
          <a:blip r:embed="rId10" cstate="screen"/>
          <a:stretch>
            <a:fillRect/>
          </a:stretch>
        </p:blipFill>
        <p:spPr>
          <a:xfrm>
            <a:off x="7928686" y="2376367"/>
            <a:ext cx="3258829" cy="1647964"/>
          </a:xfrm>
          <a:prstGeom prst="rect">
            <a:avLst/>
          </a:prstGeom>
        </p:spPr>
      </p:pic>
      <p:sp>
        <p:nvSpPr>
          <p:cNvPr id="9" name="文本框 22">
            <a:extLst>
              <a:ext uri="{FF2B5EF4-FFF2-40B4-BE49-F238E27FC236}">
                <a16:creationId xmlns:a16="http://schemas.microsoft.com/office/drawing/2014/main" id="{733B72A1-C356-C5C4-4FF3-CD2A942535B1}"/>
              </a:ext>
            </a:extLst>
          </p:cNvPr>
          <p:cNvSpPr txBox="1"/>
          <p:nvPr/>
        </p:nvSpPr>
        <p:spPr>
          <a:xfrm>
            <a:off x="504717" y="1141947"/>
            <a:ext cx="10219269" cy="523220"/>
          </a:xfrm>
          <a:prstGeom prst="rect">
            <a:avLst/>
          </a:prstGeom>
          <a:noFill/>
        </p:spPr>
        <p:txBody>
          <a:bodyPr wrap="square" rtlCol="0">
            <a:spAutoFit/>
          </a:bodyPr>
          <a:lstStyle/>
          <a:p>
            <a:pPr algn="just"/>
            <a:r>
              <a:rPr lang="fr-FR" altLang="zh-CN" sz="1400" dirty="0">
                <a:solidFill>
                  <a:schemeClr val="bg1"/>
                </a:solidFill>
                <a:latin typeface="微软雅黑" panose="020B0503020204020204" pitchFamily="34" charset="-122"/>
                <a:ea typeface="微软雅黑" panose="020B0503020204020204" pitchFamily="34" charset="-122"/>
                <a:cs typeface="UKIJ CJK"/>
              </a:rPr>
              <a:t>Les boîtiers de batterie en composite permettent de réduire le poids d'environ 30 % (par rapport à l'alliage d'aluminium), tout en offrant une grande résistance aux chocs et à la corrosion.</a:t>
            </a:r>
          </a:p>
        </p:txBody>
      </p:sp>
      <p:sp>
        <p:nvSpPr>
          <p:cNvPr id="10" name="矩形 25">
            <a:extLst>
              <a:ext uri="{FF2B5EF4-FFF2-40B4-BE49-F238E27FC236}">
                <a16:creationId xmlns:a16="http://schemas.microsoft.com/office/drawing/2014/main" id="{7A51E064-F8A6-D711-19CF-7E412A4791AC}"/>
              </a:ext>
            </a:extLst>
          </p:cNvPr>
          <p:cNvSpPr/>
          <p:nvPr/>
        </p:nvSpPr>
        <p:spPr>
          <a:xfrm>
            <a:off x="7813931" y="1977135"/>
            <a:ext cx="3467482" cy="3581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cs typeface="Noto Sans CJK HK"/>
              </a:rPr>
              <a:t>Prepreg Molding (PCM) Process</a:t>
            </a:r>
          </a:p>
        </p:txBody>
      </p:sp>
      <p:sp>
        <p:nvSpPr>
          <p:cNvPr id="11" name="矩形 26">
            <a:extLst>
              <a:ext uri="{FF2B5EF4-FFF2-40B4-BE49-F238E27FC236}">
                <a16:creationId xmlns:a16="http://schemas.microsoft.com/office/drawing/2014/main" id="{4DFA6676-3120-E0FE-1058-7AA61570348D}"/>
              </a:ext>
            </a:extLst>
          </p:cNvPr>
          <p:cNvSpPr/>
          <p:nvPr/>
        </p:nvSpPr>
        <p:spPr>
          <a:xfrm>
            <a:off x="7813931" y="4162379"/>
            <a:ext cx="3467482" cy="3581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cs typeface="Noto Sans CJK HK"/>
              </a:rPr>
              <a:t>HP-RTM Process</a:t>
            </a:r>
          </a:p>
        </p:txBody>
      </p:sp>
      <p:sp>
        <p:nvSpPr>
          <p:cNvPr id="12" name="文本框 28">
            <a:extLst>
              <a:ext uri="{FF2B5EF4-FFF2-40B4-BE49-F238E27FC236}">
                <a16:creationId xmlns:a16="http://schemas.microsoft.com/office/drawing/2014/main" id="{83E090D0-2460-DA1B-1EAF-6FF36A8BA3C5}"/>
              </a:ext>
            </a:extLst>
          </p:cNvPr>
          <p:cNvSpPr txBox="1"/>
          <p:nvPr>
            <p:custDataLst>
              <p:tags r:id="rId1"/>
            </p:custDataLst>
          </p:nvPr>
        </p:nvSpPr>
        <p:spPr>
          <a:xfrm>
            <a:off x="4059048" y="2559298"/>
            <a:ext cx="3457575" cy="783590"/>
          </a:xfrm>
          <a:prstGeom prst="rect">
            <a:avLst/>
          </a:prstGeom>
          <a:noFill/>
        </p:spPr>
        <p:txBody>
          <a:bodyPr wrap="square" rtlCol="0">
            <a:spAutoFit/>
          </a:bodyPr>
          <a:lstStyle/>
          <a:p>
            <a:pPr marL="171450" indent="-171450" algn="just">
              <a:buFont typeface="Arial" panose="020B0604020202020204" pitchFamily="34" charset="0"/>
              <a:buChar char="•"/>
            </a:pPr>
            <a:r>
              <a:rPr lang="en-US" altLang="zh-CN" sz="900" dirty="0">
                <a:latin typeface="微软雅黑" panose="020B0503020204020204" pitchFamily="34" charset="-122"/>
                <a:ea typeface="微软雅黑" panose="020B0503020204020204" pitchFamily="34" charset="-122"/>
              </a:rPr>
              <a:t>A flame-retardant prepreg resin system based on epoxy resin, reinforced with glass fiber. It can be used in fields such as automotive and rail transit, featuring excellent mechanical properties, V0 flame retardancy, and convenient handling</a:t>
            </a:r>
            <a:endParaRPr lang="zh-CN" altLang="en-US" sz="900" dirty="0">
              <a:latin typeface="微软雅黑" panose="020B0503020204020204" pitchFamily="34" charset="-122"/>
              <a:ea typeface="微软雅黑" panose="020B0503020204020204" pitchFamily="34" charset="-122"/>
            </a:endParaRPr>
          </a:p>
        </p:txBody>
      </p:sp>
      <p:sp>
        <p:nvSpPr>
          <p:cNvPr id="13" name="文本框 29">
            <a:extLst>
              <a:ext uri="{FF2B5EF4-FFF2-40B4-BE49-F238E27FC236}">
                <a16:creationId xmlns:a16="http://schemas.microsoft.com/office/drawing/2014/main" id="{64781E31-ECFD-D8B6-DDB3-F27288B722FE}"/>
              </a:ext>
            </a:extLst>
          </p:cNvPr>
          <p:cNvSpPr txBox="1"/>
          <p:nvPr>
            <p:custDataLst>
              <p:tags r:id="rId2"/>
            </p:custDataLst>
          </p:nvPr>
        </p:nvSpPr>
        <p:spPr>
          <a:xfrm>
            <a:off x="4090035" y="4269740"/>
            <a:ext cx="2913380" cy="506730"/>
          </a:xfrm>
          <a:prstGeom prst="rect">
            <a:avLst/>
          </a:prstGeom>
          <a:noFill/>
        </p:spPr>
        <p:txBody>
          <a:bodyPr wrap="square" rtlCol="0">
            <a:spAutoFit/>
          </a:bodyPr>
          <a:lstStyle/>
          <a:p>
            <a:pPr marL="171450" indent="-171450" algn="just">
              <a:buFont typeface="Arial" panose="020B0604020202020204" pitchFamily="34" charset="0"/>
              <a:buChar char="•"/>
            </a:pPr>
            <a:r>
              <a:rPr lang="en-US" altLang="zh-CN" sz="900" dirty="0">
                <a:latin typeface="微软雅黑" panose="020B0503020204020204" pitchFamily="34" charset="-122"/>
                <a:ea typeface="微软雅黑" panose="020B0503020204020204" pitchFamily="34" charset="-122"/>
              </a:rPr>
              <a:t>A flame-retardant resin system based on epoxy resin/amine, suitable for the HP-RTM process.</a:t>
            </a:r>
            <a:endParaRPr lang="zh-CN" altLang="en-US" sz="900" dirty="0">
              <a:latin typeface="微软雅黑" panose="020B0503020204020204" pitchFamily="34" charset="-122"/>
              <a:ea typeface="微软雅黑" panose="020B0503020204020204" pitchFamily="34" charset="-122"/>
            </a:endParaRPr>
          </a:p>
        </p:txBody>
      </p:sp>
      <p:sp>
        <p:nvSpPr>
          <p:cNvPr id="14" name="文本框 30">
            <a:extLst>
              <a:ext uri="{FF2B5EF4-FFF2-40B4-BE49-F238E27FC236}">
                <a16:creationId xmlns:a16="http://schemas.microsoft.com/office/drawing/2014/main" id="{02B5D84B-B9E3-825E-3389-FE2DC361C979}"/>
              </a:ext>
            </a:extLst>
          </p:cNvPr>
          <p:cNvSpPr txBox="1"/>
          <p:nvPr>
            <p:custDataLst>
              <p:tags r:id="rId3"/>
            </p:custDataLst>
          </p:nvPr>
        </p:nvSpPr>
        <p:spPr>
          <a:xfrm>
            <a:off x="4090035" y="5234305"/>
            <a:ext cx="3048635" cy="506730"/>
          </a:xfrm>
          <a:prstGeom prst="rect">
            <a:avLst/>
          </a:prstGeom>
          <a:noFill/>
        </p:spPr>
        <p:txBody>
          <a:bodyPr wrap="square" rtlCol="0">
            <a:spAutoFit/>
          </a:bodyPr>
          <a:lstStyle/>
          <a:p>
            <a:pPr marL="171450" indent="-171450" algn="just">
              <a:buFont typeface="Arial" panose="020B0604020202020204" pitchFamily="34" charset="0"/>
              <a:buChar char="•"/>
            </a:pPr>
            <a:r>
              <a:rPr lang="en-US" altLang="zh-CN" sz="900" dirty="0">
                <a:latin typeface="微软雅黑" panose="020B0503020204020204" pitchFamily="34" charset="-122"/>
                <a:ea typeface="微软雅黑" panose="020B0503020204020204" pitchFamily="34" charset="-122"/>
              </a:rPr>
              <a:t>A flame-retardant resin system modified with dicyclopentadiene (DCPD), suitable for the HP-RTM process.</a:t>
            </a:r>
            <a:endParaRPr lang="zh-CN" altLang="en-US" sz="900" dirty="0">
              <a:latin typeface="微软雅黑" panose="020B0503020204020204" pitchFamily="34" charset="-122"/>
              <a:ea typeface="微软雅黑" panose="020B0503020204020204" pitchFamily="34" charset="-122"/>
            </a:endParaRPr>
          </a:p>
        </p:txBody>
      </p:sp>
      <p:sp>
        <p:nvSpPr>
          <p:cNvPr id="15" name="文本框 31">
            <a:extLst>
              <a:ext uri="{FF2B5EF4-FFF2-40B4-BE49-F238E27FC236}">
                <a16:creationId xmlns:a16="http://schemas.microsoft.com/office/drawing/2014/main" id="{485DE2D1-A62D-4051-69B9-04FABD47EE38}"/>
              </a:ext>
            </a:extLst>
          </p:cNvPr>
          <p:cNvSpPr txBox="1"/>
          <p:nvPr>
            <p:custDataLst>
              <p:tags r:id="rId4"/>
            </p:custDataLst>
          </p:nvPr>
        </p:nvSpPr>
        <p:spPr>
          <a:xfrm>
            <a:off x="4090159" y="2231688"/>
            <a:ext cx="2782570" cy="245110"/>
          </a:xfrm>
          <a:prstGeom prst="rect">
            <a:avLst/>
          </a:prstGeom>
          <a:noFill/>
        </p:spPr>
        <p:txBody>
          <a:bodyPr wrap="none" rtlCol="0">
            <a:spAutoFit/>
          </a:bodyPr>
          <a:lstStyle/>
          <a:p>
            <a:pPr marL="285750" indent="-285750" algn="l">
              <a:buSzPct val="80000"/>
              <a:buFont typeface="Wingdings" panose="05000000000000000000" pitchFamily="2" charset="2"/>
              <a:buChar char="n"/>
            </a:pPr>
            <a:r>
              <a:rPr lang="en-US" altLang="zh-CN" sz="1000" b="1" dirty="0">
                <a:latin typeface="微软雅黑" panose="020B0503020204020204" pitchFamily="34" charset="-122"/>
                <a:ea typeface="微软雅黑" panose="020B0503020204020204" pitchFamily="34" charset="-122"/>
              </a:rPr>
              <a:t>Upper Case Material – R550 Prepreg</a:t>
            </a:r>
          </a:p>
        </p:txBody>
      </p:sp>
      <p:sp>
        <p:nvSpPr>
          <p:cNvPr id="16" name="文本框 32">
            <a:extLst>
              <a:ext uri="{FF2B5EF4-FFF2-40B4-BE49-F238E27FC236}">
                <a16:creationId xmlns:a16="http://schemas.microsoft.com/office/drawing/2014/main" id="{3FFE06B3-E52F-44CB-AEBE-07D888EB83D0}"/>
              </a:ext>
            </a:extLst>
          </p:cNvPr>
          <p:cNvSpPr txBox="1"/>
          <p:nvPr>
            <p:custDataLst>
              <p:tags r:id="rId5"/>
            </p:custDataLst>
          </p:nvPr>
        </p:nvSpPr>
        <p:spPr>
          <a:xfrm>
            <a:off x="4090159" y="3794217"/>
            <a:ext cx="3192780" cy="245110"/>
          </a:xfrm>
          <a:prstGeom prst="rect">
            <a:avLst/>
          </a:prstGeom>
          <a:noFill/>
        </p:spPr>
        <p:txBody>
          <a:bodyPr wrap="none" rtlCol="0">
            <a:spAutoFit/>
          </a:bodyPr>
          <a:lstStyle/>
          <a:p>
            <a:pPr marL="285750" indent="-285750" algn="l">
              <a:buSzPct val="80000"/>
              <a:buFont typeface="Wingdings" panose="05000000000000000000" pitchFamily="2" charset="2"/>
              <a:buChar char="n"/>
            </a:pPr>
            <a:r>
              <a:rPr lang="en-US" altLang="zh-CN" sz="1000" b="1" dirty="0">
                <a:latin typeface="微软雅黑" panose="020B0503020204020204" pitchFamily="34" charset="-122"/>
                <a:ea typeface="微软雅黑" panose="020B0503020204020204" pitchFamily="34" charset="-122"/>
              </a:rPr>
              <a:t>Lower Case Material – R1230 Resin System</a:t>
            </a:r>
          </a:p>
        </p:txBody>
      </p:sp>
      <p:sp>
        <p:nvSpPr>
          <p:cNvPr id="17" name="文本框 33">
            <a:extLst>
              <a:ext uri="{FF2B5EF4-FFF2-40B4-BE49-F238E27FC236}">
                <a16:creationId xmlns:a16="http://schemas.microsoft.com/office/drawing/2014/main" id="{DCA4B334-9B5A-3960-04C4-F945BF272B97}"/>
              </a:ext>
            </a:extLst>
          </p:cNvPr>
          <p:cNvSpPr txBox="1"/>
          <p:nvPr>
            <p:custDataLst>
              <p:tags r:id="rId6"/>
            </p:custDataLst>
          </p:nvPr>
        </p:nvSpPr>
        <p:spPr>
          <a:xfrm>
            <a:off x="4090159" y="4883646"/>
            <a:ext cx="3192780" cy="245110"/>
          </a:xfrm>
          <a:prstGeom prst="rect">
            <a:avLst/>
          </a:prstGeom>
          <a:noFill/>
        </p:spPr>
        <p:txBody>
          <a:bodyPr wrap="none" rtlCol="0">
            <a:spAutoFit/>
          </a:bodyPr>
          <a:lstStyle/>
          <a:p>
            <a:pPr marL="285750" indent="-285750" algn="l">
              <a:buSzPct val="80000"/>
              <a:buFont typeface="Wingdings" panose="05000000000000000000" pitchFamily="2" charset="2"/>
              <a:buChar char="n"/>
            </a:pPr>
            <a:r>
              <a:rPr lang="en-US" altLang="zh-CN" sz="1000" b="1" dirty="0">
                <a:latin typeface="微软雅黑" panose="020B0503020204020204" pitchFamily="34" charset="-122"/>
                <a:ea typeface="微软雅黑" panose="020B0503020204020204" pitchFamily="34" charset="-122"/>
              </a:rPr>
              <a:t>Lower Case Material – R1250 Resin System</a:t>
            </a:r>
          </a:p>
        </p:txBody>
      </p:sp>
      <p:sp>
        <p:nvSpPr>
          <p:cNvPr id="18" name="矩形 34">
            <a:extLst>
              <a:ext uri="{FF2B5EF4-FFF2-40B4-BE49-F238E27FC236}">
                <a16:creationId xmlns:a16="http://schemas.microsoft.com/office/drawing/2014/main" id="{2724CCD0-9E6A-100C-BBFD-B761903731CC}"/>
              </a:ext>
            </a:extLst>
          </p:cNvPr>
          <p:cNvSpPr/>
          <p:nvPr/>
        </p:nvSpPr>
        <p:spPr>
          <a:xfrm>
            <a:off x="376555" y="6198870"/>
            <a:ext cx="5998845" cy="326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000" dirty="0">
                <a:solidFill>
                  <a:schemeClr val="tx1"/>
                </a:solidFill>
                <a:latin typeface="微软雅黑" panose="020B0503020204020204" pitchFamily="34" charset="-122"/>
                <a:ea typeface="微软雅黑" panose="020B0503020204020204" pitchFamily="34" charset="-122"/>
                <a:cs typeface="UKIJ CJK"/>
              </a:rPr>
              <a:t>Image sources from the internet and public domain, for exchange purposes only</a:t>
            </a:r>
          </a:p>
        </p:txBody>
      </p:sp>
      <p:pic>
        <p:nvPicPr>
          <p:cNvPr id="19" name="object 7">
            <a:extLst>
              <a:ext uri="{FF2B5EF4-FFF2-40B4-BE49-F238E27FC236}">
                <a16:creationId xmlns:a16="http://schemas.microsoft.com/office/drawing/2014/main" id="{24BA2CEF-D17B-1B89-737C-05B429BE39C7}"/>
              </a:ext>
            </a:extLst>
          </p:cNvPr>
          <p:cNvPicPr/>
          <p:nvPr/>
        </p:nvPicPr>
        <p:blipFill>
          <a:blip r:embed="rId11" cstate="screen"/>
          <a:stretch>
            <a:fillRect/>
          </a:stretch>
        </p:blipFill>
        <p:spPr>
          <a:xfrm>
            <a:off x="8088634" y="4570435"/>
            <a:ext cx="3192780" cy="1556045"/>
          </a:xfrm>
          <a:prstGeom prst="rect">
            <a:avLst/>
          </a:prstGeom>
        </p:spPr>
      </p:pic>
      <p:sp>
        <p:nvSpPr>
          <p:cNvPr id="21" name="object 19">
            <a:extLst>
              <a:ext uri="{FF2B5EF4-FFF2-40B4-BE49-F238E27FC236}">
                <a16:creationId xmlns:a16="http://schemas.microsoft.com/office/drawing/2014/main" id="{1516E73D-A6AA-11CB-ACA6-D093AEB5CD16}"/>
              </a:ext>
            </a:extLst>
          </p:cNvPr>
          <p:cNvSpPr/>
          <p:nvPr>
            <p:custDataLst>
              <p:tags r:id="rId7"/>
            </p:custDataLst>
          </p:nvPr>
        </p:nvSpPr>
        <p:spPr>
          <a:xfrm>
            <a:off x="2871620" y="2559298"/>
            <a:ext cx="4619438" cy="1998345"/>
          </a:xfrm>
          <a:custGeom>
            <a:avLst/>
            <a:gdLst/>
            <a:ahLst/>
            <a:cxnLst/>
            <a:rect l="l" t="t" r="r" b="b"/>
            <a:pathLst>
              <a:path w="3789045" h="1998345">
                <a:moveTo>
                  <a:pt x="3788676" y="1586496"/>
                </a:moveTo>
                <a:lnTo>
                  <a:pt x="1059192" y="1586496"/>
                </a:lnTo>
                <a:lnTo>
                  <a:pt x="1051572" y="1586496"/>
                </a:lnTo>
                <a:lnTo>
                  <a:pt x="1051572" y="1591068"/>
                </a:lnTo>
                <a:lnTo>
                  <a:pt x="1053528" y="1591068"/>
                </a:lnTo>
                <a:lnTo>
                  <a:pt x="554748" y="1994916"/>
                </a:lnTo>
                <a:lnTo>
                  <a:pt x="557796" y="1997964"/>
                </a:lnTo>
                <a:lnTo>
                  <a:pt x="1062215" y="1591068"/>
                </a:lnTo>
                <a:lnTo>
                  <a:pt x="3788676" y="1591068"/>
                </a:lnTo>
                <a:lnTo>
                  <a:pt x="3788676" y="1586496"/>
                </a:lnTo>
                <a:close/>
              </a:path>
              <a:path w="3789045" h="1998345">
                <a:moveTo>
                  <a:pt x="3788676" y="12"/>
                </a:moveTo>
                <a:lnTo>
                  <a:pt x="981468" y="12"/>
                </a:lnTo>
                <a:lnTo>
                  <a:pt x="981468" y="3048"/>
                </a:lnTo>
                <a:lnTo>
                  <a:pt x="978420" y="0"/>
                </a:lnTo>
                <a:lnTo>
                  <a:pt x="0" y="1060704"/>
                </a:lnTo>
                <a:lnTo>
                  <a:pt x="4584" y="1063752"/>
                </a:lnTo>
                <a:lnTo>
                  <a:pt x="982980" y="4584"/>
                </a:lnTo>
                <a:lnTo>
                  <a:pt x="3788676" y="4584"/>
                </a:lnTo>
                <a:lnTo>
                  <a:pt x="3788676" y="12"/>
                </a:lnTo>
                <a:close/>
              </a:path>
            </a:pathLst>
          </a:custGeom>
          <a:solidFill>
            <a:srgbClr val="0F6EC6"/>
          </a:solidFill>
        </p:spPr>
        <p:txBody>
          <a:bodyPr wrap="square" lIns="0" tIns="0" rIns="0" bIns="0" rtlCol="0"/>
          <a:lstStyle/>
          <a:p>
            <a:endParaRPr/>
          </a:p>
        </p:txBody>
      </p:sp>
      <p:sp>
        <p:nvSpPr>
          <p:cNvPr id="2" name="ZoneTexte 1">
            <a:extLst>
              <a:ext uri="{FF2B5EF4-FFF2-40B4-BE49-F238E27FC236}">
                <a16:creationId xmlns:a16="http://schemas.microsoft.com/office/drawing/2014/main" id="{65E2A15F-BB82-9DB3-E911-93EDF49D91D1}"/>
              </a:ext>
            </a:extLst>
          </p:cNvPr>
          <p:cNvSpPr txBox="1"/>
          <p:nvPr/>
        </p:nvSpPr>
        <p:spPr>
          <a:xfrm>
            <a:off x="327660" y="190500"/>
            <a:ext cx="5421677" cy="438582"/>
          </a:xfrm>
          <a:prstGeom prst="rect">
            <a:avLst/>
          </a:prstGeom>
          <a:noFill/>
        </p:spPr>
        <p:txBody>
          <a:bodyPr wrap="none" rtlCol="0">
            <a:spAutoFit/>
          </a:bodyPr>
          <a:lstStyle/>
          <a:p>
            <a:r>
              <a:rPr lang="en-US" altLang="zh-CN" sz="2250" b="1" dirty="0">
                <a:solidFill>
                  <a:schemeClr val="bg1"/>
                </a:solidFill>
                <a:latin typeface="Microsoft GothicNeo" panose="020B0503020000020004" pitchFamily="34" charset="-127"/>
                <a:ea typeface="Microsoft GothicNeo" panose="020B0503020000020004" pitchFamily="34" charset="-127"/>
                <a:cs typeface="Microsoft GothicNeo" panose="020B0503020000020004" pitchFamily="34" charset="-127"/>
              </a:rPr>
              <a:t>Market Application </a:t>
            </a:r>
            <a:r>
              <a:rPr lang="en-US" altLang="zh-CN" sz="2250" b="1" dirty="0" err="1">
                <a:solidFill>
                  <a:schemeClr val="bg1"/>
                </a:solidFill>
                <a:latin typeface="Microsoft GothicNeo" panose="020B0503020000020004" pitchFamily="34" charset="-127"/>
                <a:ea typeface="Microsoft GothicNeo" panose="020B0503020000020004" pitchFamily="34" charset="-127"/>
                <a:cs typeface="Microsoft GothicNeo" panose="020B0503020000020004" pitchFamily="34" charset="-127"/>
              </a:rPr>
              <a:t>en</a:t>
            </a:r>
            <a:r>
              <a:rPr lang="en-US" altLang="zh-CN" sz="2250" b="1" dirty="0">
                <a:solidFill>
                  <a:schemeClr val="bg1"/>
                </a:solidFill>
                <a:latin typeface="Microsoft GothicNeo" panose="020B0503020000020004" pitchFamily="34" charset="-127"/>
                <a:ea typeface="Microsoft GothicNeo" panose="020B0503020000020004" pitchFamily="34" charset="-127"/>
                <a:cs typeface="Microsoft GothicNeo" panose="020B0503020000020004" pitchFamily="34" charset="-127"/>
              </a:rPr>
              <a:t> </a:t>
            </a:r>
            <a:r>
              <a:rPr lang="en-US" altLang="zh-CN" sz="2250" b="1" dirty="0" err="1">
                <a:solidFill>
                  <a:schemeClr val="bg1"/>
                </a:solidFill>
                <a:latin typeface="Microsoft GothicNeo" panose="020B0503020000020004" pitchFamily="34" charset="-127"/>
                <a:ea typeface="Microsoft GothicNeo" panose="020B0503020000020004" pitchFamily="34" charset="-127"/>
                <a:cs typeface="Microsoft GothicNeo" panose="020B0503020000020004" pitchFamily="34" charset="-127"/>
              </a:rPr>
              <a:t>developpement</a:t>
            </a:r>
            <a:endParaRPr lang="fr-FR" sz="2250" b="1" dirty="0">
              <a:solidFill>
                <a:schemeClr val="bg1"/>
              </a:solidFill>
              <a:latin typeface="Microsoft GothicNeo" panose="020B0503020000020004" pitchFamily="34" charset="-127"/>
              <a:ea typeface="Microsoft GothicNeo" panose="020B0503020000020004" pitchFamily="34" charset="-127"/>
              <a:cs typeface="Microsoft GothicNeo" panose="020B0503020000020004" pitchFamily="34" charset="-127"/>
            </a:endParaRPr>
          </a:p>
        </p:txBody>
      </p:sp>
    </p:spTree>
    <p:extLst>
      <p:ext uri="{BB962C8B-B14F-4D97-AF65-F5344CB8AC3E}">
        <p14:creationId xmlns:p14="http://schemas.microsoft.com/office/powerpoint/2010/main" val="2487518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A0471-ECD2-3B1B-BE86-8B62AA01866A}"/>
            </a:ext>
          </a:extLst>
        </p:cNvPr>
        <p:cNvGrpSpPr/>
        <p:nvPr/>
      </p:nvGrpSpPr>
      <p:grpSpPr>
        <a:xfrm>
          <a:off x="0" y="0"/>
          <a:ext cx="0" cy="0"/>
          <a:chOff x="0" y="0"/>
          <a:chExt cx="0" cy="0"/>
        </a:xfrm>
      </p:grpSpPr>
      <p:sp>
        <p:nvSpPr>
          <p:cNvPr id="22" name="矩形 15">
            <a:extLst>
              <a:ext uri="{FF2B5EF4-FFF2-40B4-BE49-F238E27FC236}">
                <a16:creationId xmlns:a16="http://schemas.microsoft.com/office/drawing/2014/main" id="{D08B7981-2497-3D60-9DEB-8968902FED56}"/>
              </a:ext>
            </a:extLst>
          </p:cNvPr>
          <p:cNvSpPr/>
          <p:nvPr/>
        </p:nvSpPr>
        <p:spPr>
          <a:xfrm>
            <a:off x="560439" y="1209368"/>
            <a:ext cx="11212460" cy="6595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Espace réservé du numéro de diapositive 3">
            <a:extLst>
              <a:ext uri="{FF2B5EF4-FFF2-40B4-BE49-F238E27FC236}">
                <a16:creationId xmlns:a16="http://schemas.microsoft.com/office/drawing/2014/main" id="{D62B8462-0B00-7692-297B-6B2DE9984565}"/>
              </a:ext>
            </a:extLst>
          </p:cNvPr>
          <p:cNvSpPr>
            <a:spLocks noGrp="1"/>
          </p:cNvSpPr>
          <p:nvPr>
            <p:ph type="sldNum" sz="quarter" idx="4"/>
          </p:nvPr>
        </p:nvSpPr>
        <p:spPr/>
        <p:txBody>
          <a:bodyPr/>
          <a:lstStyle/>
          <a:p>
            <a:fld id="{4B60796B-CB92-40D1-9B66-3190DFEF75AD}" type="slidenum">
              <a:rPr lang="fr-FR" smtClean="0"/>
              <a:pPr/>
              <a:t>28</a:t>
            </a:fld>
            <a:endParaRPr lang="fr-FR" dirty="0"/>
          </a:p>
        </p:txBody>
      </p:sp>
      <p:sp>
        <p:nvSpPr>
          <p:cNvPr id="2" name="标题 1">
            <a:extLst>
              <a:ext uri="{FF2B5EF4-FFF2-40B4-BE49-F238E27FC236}">
                <a16:creationId xmlns:a16="http://schemas.microsoft.com/office/drawing/2014/main" id="{126B4ED1-655D-E376-0C34-B21B9E3BCBC1}"/>
              </a:ext>
            </a:extLst>
          </p:cNvPr>
          <p:cNvSpPr>
            <a:spLocks noGrp="1"/>
          </p:cNvSpPr>
          <p:nvPr>
            <p:ph type="title"/>
          </p:nvPr>
        </p:nvSpPr>
        <p:spPr>
          <a:xfrm>
            <a:off x="305435" y="241141"/>
            <a:ext cx="5638165" cy="409575"/>
          </a:xfrm>
        </p:spPr>
        <p:txBody>
          <a:bodyPr>
            <a:normAutofit/>
          </a:bodyPr>
          <a:lstStyle/>
          <a:p>
            <a:r>
              <a:rPr lang="en-US" altLang="zh-CN" sz="2220" dirty="0">
                <a:latin typeface="微软雅黑" panose="020B0503020204020204" pitchFamily="34" charset="-122"/>
                <a:ea typeface="微软雅黑" panose="020B0503020204020204" pitchFamily="34" charset="-122"/>
              </a:rPr>
              <a:t>Le </a:t>
            </a:r>
            <a:r>
              <a:rPr lang="en-US" altLang="zh-CN" sz="2220" dirty="0" err="1">
                <a:latin typeface="微软雅黑" panose="020B0503020204020204" pitchFamily="34" charset="-122"/>
                <a:ea typeface="微软雅黑" panose="020B0503020204020204" pitchFamily="34" charset="-122"/>
              </a:rPr>
              <a:t>futur</a:t>
            </a:r>
            <a:r>
              <a:rPr lang="en-US" altLang="zh-CN" sz="2220" dirty="0">
                <a:latin typeface="微软雅黑" panose="020B0503020204020204" pitchFamily="34" charset="-122"/>
                <a:ea typeface="微软雅黑" panose="020B0503020204020204" pitchFamily="34" charset="-122"/>
              </a:rPr>
              <a:t> : PDCPD Component Design</a:t>
            </a:r>
          </a:p>
        </p:txBody>
      </p:sp>
      <p:pic>
        <p:nvPicPr>
          <p:cNvPr id="5" name="object 3">
            <a:extLst>
              <a:ext uri="{FF2B5EF4-FFF2-40B4-BE49-F238E27FC236}">
                <a16:creationId xmlns:a16="http://schemas.microsoft.com/office/drawing/2014/main" id="{74E429F2-1061-7C08-4DBC-9BD499B716B4}"/>
              </a:ext>
            </a:extLst>
          </p:cNvPr>
          <p:cNvPicPr/>
          <p:nvPr>
            <p:custDataLst>
              <p:tags r:id="rId1"/>
            </p:custDataLst>
          </p:nvPr>
        </p:nvPicPr>
        <p:blipFill>
          <a:blip r:embed="rId6" cstate="screen"/>
          <a:stretch>
            <a:fillRect/>
          </a:stretch>
        </p:blipFill>
        <p:spPr>
          <a:xfrm>
            <a:off x="560439" y="1965917"/>
            <a:ext cx="3798910" cy="1755478"/>
          </a:xfrm>
          <a:prstGeom prst="rect">
            <a:avLst/>
          </a:prstGeom>
        </p:spPr>
      </p:pic>
      <p:sp>
        <p:nvSpPr>
          <p:cNvPr id="6" name="文本框 16">
            <a:extLst>
              <a:ext uri="{FF2B5EF4-FFF2-40B4-BE49-F238E27FC236}">
                <a16:creationId xmlns:a16="http://schemas.microsoft.com/office/drawing/2014/main" id="{C944E684-A0A6-9F71-FA45-68A69EC46A71}"/>
              </a:ext>
            </a:extLst>
          </p:cNvPr>
          <p:cNvSpPr txBox="1"/>
          <p:nvPr/>
        </p:nvSpPr>
        <p:spPr>
          <a:xfrm>
            <a:off x="560705" y="1172845"/>
            <a:ext cx="11212195" cy="738664"/>
          </a:xfrm>
          <a:prstGeom prst="rect">
            <a:avLst/>
          </a:prstGeom>
          <a:noFill/>
        </p:spPr>
        <p:txBody>
          <a:bodyPr wrap="square" rtlCol="0">
            <a:spAutoFit/>
          </a:bodyPr>
          <a:lstStyle/>
          <a:p>
            <a:r>
              <a:rPr lang="fr-FR" altLang="zh-CN" sz="1400" dirty="0">
                <a:solidFill>
                  <a:schemeClr val="bg1"/>
                </a:solidFill>
                <a:latin typeface="微软雅黑" panose="020B0503020204020204" pitchFamily="34" charset="-122"/>
                <a:ea typeface="微软雅黑" panose="020B0503020204020204" pitchFamily="34" charset="-122"/>
                <a:cs typeface="UKIJ CJK"/>
              </a:rPr>
              <a:t>L'allègement et la protection de l'environnement ont pris une importance croissante. Le choix de nouveaux matériaux implique souvent de repenser la conception de la structure du produit, et l'association de matériaux aux caractéristiques différentes permet d'optimiser les avantages.</a:t>
            </a:r>
          </a:p>
        </p:txBody>
      </p:sp>
      <p:graphicFrame>
        <p:nvGraphicFramePr>
          <p:cNvPr id="7" name="表格 18">
            <a:extLst>
              <a:ext uri="{FF2B5EF4-FFF2-40B4-BE49-F238E27FC236}">
                <a16:creationId xmlns:a16="http://schemas.microsoft.com/office/drawing/2014/main" id="{FB8BE22A-755D-C050-E105-960EEAE0791B}"/>
              </a:ext>
            </a:extLst>
          </p:cNvPr>
          <p:cNvGraphicFramePr>
            <a:graphicFrameLocks noGrp="1"/>
          </p:cNvGraphicFramePr>
          <p:nvPr>
            <p:extLst>
              <p:ext uri="{D42A27DB-BD31-4B8C-83A1-F6EECF244321}">
                <p14:modId xmlns:p14="http://schemas.microsoft.com/office/powerpoint/2010/main" val="275407323"/>
              </p:ext>
            </p:extLst>
          </p:nvPr>
        </p:nvGraphicFramePr>
        <p:xfrm>
          <a:off x="4497572" y="2088310"/>
          <a:ext cx="5297670" cy="1520875"/>
        </p:xfrm>
        <a:graphic>
          <a:graphicData uri="http://schemas.openxmlformats.org/drawingml/2006/table">
            <a:tbl>
              <a:tblPr firstRow="1" bandRow="1">
                <a:tableStyleId>{5C22544A-7EE6-4342-B048-85BDC9FD1C3A}</a:tableStyleId>
              </a:tblPr>
              <a:tblGrid>
                <a:gridCol w="1397105">
                  <a:extLst>
                    <a:ext uri="{9D8B030D-6E8A-4147-A177-3AD203B41FA5}">
                      <a16:colId xmlns:a16="http://schemas.microsoft.com/office/drawing/2014/main" val="20000"/>
                    </a:ext>
                  </a:extLst>
                </a:gridCol>
                <a:gridCol w="795889">
                  <a:extLst>
                    <a:ext uri="{9D8B030D-6E8A-4147-A177-3AD203B41FA5}">
                      <a16:colId xmlns:a16="http://schemas.microsoft.com/office/drawing/2014/main" val="20001"/>
                    </a:ext>
                  </a:extLst>
                </a:gridCol>
                <a:gridCol w="776169">
                  <a:extLst>
                    <a:ext uri="{9D8B030D-6E8A-4147-A177-3AD203B41FA5}">
                      <a16:colId xmlns:a16="http://schemas.microsoft.com/office/drawing/2014/main" val="20002"/>
                    </a:ext>
                  </a:extLst>
                </a:gridCol>
                <a:gridCol w="776169">
                  <a:extLst>
                    <a:ext uri="{9D8B030D-6E8A-4147-A177-3AD203B41FA5}">
                      <a16:colId xmlns:a16="http://schemas.microsoft.com/office/drawing/2014/main" val="20003"/>
                    </a:ext>
                  </a:extLst>
                </a:gridCol>
                <a:gridCol w="776169">
                  <a:extLst>
                    <a:ext uri="{9D8B030D-6E8A-4147-A177-3AD203B41FA5}">
                      <a16:colId xmlns:a16="http://schemas.microsoft.com/office/drawing/2014/main" val="20004"/>
                    </a:ext>
                  </a:extLst>
                </a:gridCol>
                <a:gridCol w="776169">
                  <a:extLst>
                    <a:ext uri="{9D8B030D-6E8A-4147-A177-3AD203B41FA5}">
                      <a16:colId xmlns:a16="http://schemas.microsoft.com/office/drawing/2014/main" val="20005"/>
                    </a:ext>
                  </a:extLst>
                </a:gridCol>
              </a:tblGrid>
              <a:tr h="232007">
                <a:tc>
                  <a:txBody>
                    <a:bodyPr/>
                    <a:lstStyle/>
                    <a:p>
                      <a:pPr algn="ctr"/>
                      <a:r>
                        <a:rPr lang="en-US" altLang="zh-CN" sz="1400" dirty="0">
                          <a:latin typeface="微软雅黑" panose="020B0503020204020204" pitchFamily="34" charset="-122"/>
                          <a:ea typeface="微软雅黑" panose="020B0503020204020204" pitchFamily="34" charset="-122"/>
                        </a:rPr>
                        <a:t>Material</a:t>
                      </a:r>
                    </a:p>
                  </a:txBody>
                  <a:tcPr anchor="ctr">
                    <a:solidFill>
                      <a:srgbClr val="0070C0"/>
                    </a:solidFill>
                  </a:tcPr>
                </a:tc>
                <a:tc>
                  <a:txBody>
                    <a:bodyPr/>
                    <a:lstStyle/>
                    <a:p>
                      <a:pPr algn="ctr"/>
                      <a:r>
                        <a:rPr lang="en-US" altLang="zh-CN" sz="1400" dirty="0">
                          <a:latin typeface="微软雅黑" panose="020B0503020204020204" pitchFamily="34" charset="-122"/>
                          <a:ea typeface="微软雅黑" panose="020B0503020204020204" pitchFamily="34" charset="-122"/>
                        </a:rPr>
                        <a:t>SMC</a:t>
                      </a:r>
                      <a:endParaRPr lang="zh-CN" altLang="en-US" sz="1400" dirty="0">
                        <a:latin typeface="微软雅黑" panose="020B0503020204020204" pitchFamily="34" charset="-122"/>
                        <a:ea typeface="微软雅黑" panose="020B0503020204020204" pitchFamily="34" charset="-122"/>
                      </a:endParaRPr>
                    </a:p>
                  </a:txBody>
                  <a:tcPr anchor="ctr">
                    <a:solidFill>
                      <a:srgbClr val="0070C0"/>
                    </a:solidFill>
                  </a:tcPr>
                </a:tc>
                <a:tc gridSpan="4">
                  <a:txBody>
                    <a:bodyPr/>
                    <a:lstStyle/>
                    <a:p>
                      <a:pPr algn="ctr"/>
                      <a:r>
                        <a:rPr lang="en-US" altLang="zh-CN" sz="1400" dirty="0">
                          <a:latin typeface="微软雅黑" panose="020B0503020204020204" pitchFamily="34" charset="-122"/>
                          <a:ea typeface="微软雅黑" panose="020B0503020204020204" pitchFamily="34" charset="-122"/>
                        </a:rPr>
                        <a:t>PDCPD-RIM202</a:t>
                      </a:r>
                      <a:endParaRPr lang="zh-CN" altLang="en-US" sz="1400" dirty="0">
                        <a:latin typeface="微软雅黑" panose="020B0503020204020204" pitchFamily="34" charset="-122"/>
                        <a:ea typeface="微软雅黑" panose="020B0503020204020204" pitchFamily="34" charset="-122"/>
                      </a:endParaRPr>
                    </a:p>
                  </a:txBody>
                  <a:tcPr>
                    <a:solidFill>
                      <a:srgbClr val="0070C0"/>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80350">
                <a:tc>
                  <a:txBody>
                    <a:bodyPr/>
                    <a:lstStyle/>
                    <a:p>
                      <a:pPr algn="ctr">
                        <a:lnSpc>
                          <a:spcPct val="100000"/>
                        </a:lnSpc>
                        <a:spcBef>
                          <a:spcPts val="280"/>
                        </a:spcBef>
                      </a:pPr>
                      <a:r>
                        <a:rPr lang="en-US" altLang="zh-CN" sz="900" dirty="0">
                          <a:latin typeface="微软雅黑" panose="020B0503020204020204" pitchFamily="34" charset="-122"/>
                          <a:ea typeface="微软雅黑" panose="020B0503020204020204" pitchFamily="34" charset="-122"/>
                          <a:cs typeface="UKIJ CJK"/>
                        </a:rPr>
                        <a:t>Wall thickness</a:t>
                      </a:r>
                    </a:p>
                  </a:txBody>
                  <a:tcPr marL="0" marR="0" marT="35560" marB="0" anchor="ctr"/>
                </a:tc>
                <a:tc>
                  <a:txBody>
                    <a:bodyPr/>
                    <a:lstStyle/>
                    <a:p>
                      <a:pPr marL="2540" algn="ctr">
                        <a:lnSpc>
                          <a:spcPct val="100000"/>
                        </a:lnSpc>
                        <a:spcBef>
                          <a:spcPts val="280"/>
                        </a:spcBef>
                      </a:pPr>
                      <a:r>
                        <a:rPr lang="en-US" sz="900" spc="-25" dirty="0">
                          <a:solidFill>
                            <a:srgbClr val="071C28"/>
                          </a:solidFill>
                          <a:latin typeface="微软雅黑" panose="020B0503020204020204" pitchFamily="34" charset="-122"/>
                          <a:ea typeface="微软雅黑" panose="020B0503020204020204" pitchFamily="34" charset="-122"/>
                          <a:cs typeface="UKIJ CJK"/>
                        </a:rPr>
                        <a:t>6mm</a:t>
                      </a:r>
                    </a:p>
                  </a:txBody>
                  <a:tcPr marL="0" marR="0" marT="35560" marB="0" anchor="ctr"/>
                </a:tc>
                <a:tc>
                  <a:txBody>
                    <a:bodyPr/>
                    <a:lstStyle/>
                    <a:p>
                      <a:pPr marL="10160" algn="ctr">
                        <a:lnSpc>
                          <a:spcPct val="100000"/>
                        </a:lnSpc>
                        <a:spcBef>
                          <a:spcPts val="280"/>
                        </a:spcBef>
                      </a:pPr>
                      <a:r>
                        <a:rPr lang="en-US" altLang="zh-CN" sz="900" dirty="0">
                          <a:latin typeface="微软雅黑" panose="020B0503020204020204" pitchFamily="34" charset="-122"/>
                          <a:ea typeface="微软雅黑" panose="020B0503020204020204" pitchFamily="34" charset="-122"/>
                          <a:cs typeface="UKIJ CJK"/>
                        </a:rPr>
                        <a:t>6mm</a:t>
                      </a:r>
                    </a:p>
                  </a:txBody>
                  <a:tcPr marL="0" marR="0" marT="35560" marB="0" anchor="ctr"/>
                </a:tc>
                <a:tc>
                  <a:txBody>
                    <a:bodyPr/>
                    <a:lstStyle/>
                    <a:p>
                      <a:pPr marL="10160" algn="ctr">
                        <a:lnSpc>
                          <a:spcPct val="100000"/>
                        </a:lnSpc>
                        <a:spcBef>
                          <a:spcPts val="280"/>
                        </a:spcBef>
                      </a:pPr>
                      <a:r>
                        <a:rPr sz="900" spc="-25" dirty="0">
                          <a:solidFill>
                            <a:srgbClr val="071C28"/>
                          </a:solidFill>
                          <a:latin typeface="微软雅黑" panose="020B0503020204020204" pitchFamily="34" charset="-122"/>
                          <a:ea typeface="微软雅黑" panose="020B0503020204020204" pitchFamily="34" charset="-122"/>
                          <a:cs typeface="UKIJ CJK"/>
                        </a:rPr>
                        <a:t>8mm</a:t>
                      </a:r>
                    </a:p>
                  </a:txBody>
                  <a:tcPr marL="0" marR="0" marT="35560" marB="0" anchor="ctr"/>
                </a:tc>
                <a:tc>
                  <a:txBody>
                    <a:bodyPr/>
                    <a:lstStyle/>
                    <a:p>
                      <a:pPr algn="ctr">
                        <a:lnSpc>
                          <a:spcPct val="100000"/>
                        </a:lnSpc>
                        <a:spcBef>
                          <a:spcPts val="280"/>
                        </a:spcBef>
                      </a:pPr>
                      <a:r>
                        <a:rPr sz="900" spc="-20" dirty="0">
                          <a:solidFill>
                            <a:srgbClr val="071C28"/>
                          </a:solidFill>
                          <a:latin typeface="微软雅黑" panose="020B0503020204020204" pitchFamily="34" charset="-122"/>
                          <a:ea typeface="微软雅黑" panose="020B0503020204020204" pitchFamily="34" charset="-122"/>
                          <a:cs typeface="UKIJ CJK"/>
                        </a:rPr>
                        <a:t>10mm</a:t>
                      </a:r>
                    </a:p>
                  </a:txBody>
                  <a:tcPr marL="0" marR="0" marT="35560" marB="0" anchor="ctr"/>
                </a:tc>
                <a:tc>
                  <a:txBody>
                    <a:bodyPr/>
                    <a:lstStyle/>
                    <a:p>
                      <a:pPr marR="10795" algn="ctr">
                        <a:lnSpc>
                          <a:spcPct val="100000"/>
                        </a:lnSpc>
                        <a:spcBef>
                          <a:spcPts val="280"/>
                        </a:spcBef>
                      </a:pPr>
                      <a:r>
                        <a:rPr sz="900" spc="-20" dirty="0">
                          <a:solidFill>
                            <a:srgbClr val="071C28"/>
                          </a:solidFill>
                          <a:latin typeface="微软雅黑" panose="020B0503020204020204" pitchFamily="34" charset="-122"/>
                          <a:ea typeface="微软雅黑" panose="020B0503020204020204" pitchFamily="34" charset="-122"/>
                          <a:cs typeface="UKIJ CJK"/>
                        </a:rPr>
                        <a:t>12mm</a:t>
                      </a:r>
                    </a:p>
                  </a:txBody>
                  <a:tcPr marL="0" marR="0" marT="35560" marB="0" anchor="ctr"/>
                </a:tc>
                <a:extLst>
                  <a:ext uri="{0D108BD9-81ED-4DB2-BD59-A6C34878D82A}">
                    <a16:rowId xmlns:a16="http://schemas.microsoft.com/office/drawing/2014/main" val="10001"/>
                  </a:ext>
                </a:extLst>
              </a:tr>
              <a:tr h="180350">
                <a:tc>
                  <a:txBody>
                    <a:bodyPr/>
                    <a:lstStyle/>
                    <a:p>
                      <a:pPr algn="ctr">
                        <a:lnSpc>
                          <a:spcPct val="100000"/>
                        </a:lnSpc>
                        <a:spcBef>
                          <a:spcPts val="315"/>
                        </a:spcBef>
                      </a:pPr>
                      <a:r>
                        <a:rPr lang="en-US" altLang="zh-CN" sz="900" dirty="0">
                          <a:latin typeface="微软雅黑" panose="020B0503020204020204" pitchFamily="34" charset="-122"/>
                          <a:ea typeface="微软雅黑" panose="020B0503020204020204" pitchFamily="34" charset="-122"/>
                          <a:cs typeface="UKIJ CJK"/>
                        </a:rPr>
                        <a:t>Maximum deformation (mm)</a:t>
                      </a:r>
                    </a:p>
                  </a:txBody>
                  <a:tcPr marL="0" marR="0" marT="40005" marB="0" anchor="ctr"/>
                </a:tc>
                <a:tc>
                  <a:txBody>
                    <a:bodyPr/>
                    <a:lstStyle/>
                    <a:p>
                      <a:pPr algn="ctr">
                        <a:lnSpc>
                          <a:spcPct val="100000"/>
                        </a:lnSpc>
                        <a:spcBef>
                          <a:spcPts val="315"/>
                        </a:spcBef>
                      </a:pPr>
                      <a:r>
                        <a:rPr sz="900" spc="-25" dirty="0">
                          <a:solidFill>
                            <a:srgbClr val="071C28"/>
                          </a:solidFill>
                          <a:latin typeface="微软雅黑" panose="020B0503020204020204" pitchFamily="34" charset="-122"/>
                          <a:ea typeface="微软雅黑" panose="020B0503020204020204" pitchFamily="34" charset="-122"/>
                          <a:cs typeface="UKIJ CJK"/>
                        </a:rPr>
                        <a:t>1.5</a:t>
                      </a:r>
                    </a:p>
                  </a:txBody>
                  <a:tcPr marL="0" marR="0" marT="40005" marB="0" anchor="ctr"/>
                </a:tc>
                <a:tc>
                  <a:txBody>
                    <a:bodyPr/>
                    <a:lstStyle/>
                    <a:p>
                      <a:pPr marL="7620" algn="ctr">
                        <a:lnSpc>
                          <a:spcPct val="100000"/>
                        </a:lnSpc>
                        <a:spcBef>
                          <a:spcPts val="315"/>
                        </a:spcBef>
                      </a:pPr>
                      <a:r>
                        <a:rPr lang="en-US" altLang="zh-CN" sz="900" dirty="0">
                          <a:latin typeface="微软雅黑" panose="020B0503020204020204" pitchFamily="34" charset="-122"/>
                          <a:ea typeface="微软雅黑" panose="020B0503020204020204" pitchFamily="34" charset="-122"/>
                          <a:cs typeface="UKIJ CJK"/>
                        </a:rPr>
                        <a:t>7.7</a:t>
                      </a:r>
                    </a:p>
                  </a:txBody>
                  <a:tcPr marL="0" marR="0" marT="40005" marB="0" anchor="ctr"/>
                </a:tc>
                <a:tc>
                  <a:txBody>
                    <a:bodyPr/>
                    <a:lstStyle/>
                    <a:p>
                      <a:pPr marL="7620" algn="ctr">
                        <a:lnSpc>
                          <a:spcPct val="100000"/>
                        </a:lnSpc>
                        <a:spcBef>
                          <a:spcPts val="315"/>
                        </a:spcBef>
                      </a:pPr>
                      <a:r>
                        <a:rPr sz="900" spc="-25" dirty="0">
                          <a:solidFill>
                            <a:srgbClr val="071C28"/>
                          </a:solidFill>
                          <a:latin typeface="微软雅黑" panose="020B0503020204020204" pitchFamily="34" charset="-122"/>
                          <a:ea typeface="微软雅黑" panose="020B0503020204020204" pitchFamily="34" charset="-122"/>
                          <a:cs typeface="UKIJ CJK"/>
                        </a:rPr>
                        <a:t>7.0</a:t>
                      </a:r>
                    </a:p>
                  </a:txBody>
                  <a:tcPr marL="0" marR="0" marT="40005" marB="0" anchor="ctr"/>
                </a:tc>
                <a:tc>
                  <a:txBody>
                    <a:bodyPr/>
                    <a:lstStyle/>
                    <a:p>
                      <a:pPr algn="ctr">
                        <a:lnSpc>
                          <a:spcPct val="100000"/>
                        </a:lnSpc>
                        <a:spcBef>
                          <a:spcPts val="315"/>
                        </a:spcBef>
                      </a:pPr>
                      <a:r>
                        <a:rPr sz="900" spc="-25" dirty="0">
                          <a:solidFill>
                            <a:srgbClr val="071C28"/>
                          </a:solidFill>
                          <a:latin typeface="微软雅黑" panose="020B0503020204020204" pitchFamily="34" charset="-122"/>
                          <a:ea typeface="微软雅黑" panose="020B0503020204020204" pitchFamily="34" charset="-122"/>
                          <a:cs typeface="UKIJ CJK"/>
                        </a:rPr>
                        <a:t>5.5</a:t>
                      </a:r>
                    </a:p>
                  </a:txBody>
                  <a:tcPr marL="0" marR="0" marT="40005" marB="0" anchor="ctr"/>
                </a:tc>
                <a:tc>
                  <a:txBody>
                    <a:bodyPr/>
                    <a:lstStyle/>
                    <a:p>
                      <a:pPr marR="13970" algn="ctr">
                        <a:lnSpc>
                          <a:spcPct val="100000"/>
                        </a:lnSpc>
                        <a:spcBef>
                          <a:spcPts val="315"/>
                        </a:spcBef>
                      </a:pPr>
                      <a:r>
                        <a:rPr sz="900" spc="-25" dirty="0">
                          <a:solidFill>
                            <a:srgbClr val="071C28"/>
                          </a:solidFill>
                          <a:latin typeface="微软雅黑" panose="020B0503020204020204" pitchFamily="34" charset="-122"/>
                          <a:ea typeface="微软雅黑" panose="020B0503020204020204" pitchFamily="34" charset="-122"/>
                          <a:cs typeface="UKIJ CJK"/>
                        </a:rPr>
                        <a:t>5.1</a:t>
                      </a:r>
                    </a:p>
                  </a:txBody>
                  <a:tcPr marL="0" marR="0" marT="40005" marB="0" anchor="ctr"/>
                </a:tc>
                <a:extLst>
                  <a:ext uri="{0D108BD9-81ED-4DB2-BD59-A6C34878D82A}">
                    <a16:rowId xmlns:a16="http://schemas.microsoft.com/office/drawing/2014/main" val="10002"/>
                  </a:ext>
                </a:extLst>
              </a:tr>
              <a:tr h="180350">
                <a:tc>
                  <a:txBody>
                    <a:bodyPr/>
                    <a:lstStyle/>
                    <a:p>
                      <a:pPr algn="ctr">
                        <a:lnSpc>
                          <a:spcPct val="100000"/>
                        </a:lnSpc>
                        <a:spcBef>
                          <a:spcPts val="315"/>
                        </a:spcBef>
                      </a:pPr>
                      <a:r>
                        <a:rPr lang="en-US" altLang="zh-CN" sz="900" dirty="0">
                          <a:latin typeface="微软雅黑" panose="020B0503020204020204" pitchFamily="34" charset="-122"/>
                          <a:ea typeface="微软雅黑" panose="020B0503020204020204" pitchFamily="34" charset="-122"/>
                          <a:cs typeface="UKIJ CJK"/>
                        </a:rPr>
                        <a:t>Maximum stress (MPa)</a:t>
                      </a:r>
                    </a:p>
                  </a:txBody>
                  <a:tcPr marL="0" marR="0" marT="40005" marB="0" anchor="ctr"/>
                </a:tc>
                <a:tc>
                  <a:txBody>
                    <a:bodyPr/>
                    <a:lstStyle/>
                    <a:p>
                      <a:pPr algn="ctr">
                        <a:lnSpc>
                          <a:spcPct val="100000"/>
                        </a:lnSpc>
                        <a:spcBef>
                          <a:spcPts val="315"/>
                        </a:spcBef>
                      </a:pPr>
                      <a:r>
                        <a:rPr sz="900" spc="-20" dirty="0">
                          <a:solidFill>
                            <a:srgbClr val="071C28"/>
                          </a:solidFill>
                          <a:latin typeface="微软雅黑" panose="020B0503020204020204" pitchFamily="34" charset="-122"/>
                          <a:ea typeface="微软雅黑" panose="020B0503020204020204" pitchFamily="34" charset="-122"/>
                          <a:cs typeface="UKIJ CJK"/>
                        </a:rPr>
                        <a:t>15.2</a:t>
                      </a:r>
                    </a:p>
                  </a:txBody>
                  <a:tcPr marL="0" marR="0" marT="40005" marB="0" anchor="ctr"/>
                </a:tc>
                <a:tc>
                  <a:txBody>
                    <a:bodyPr/>
                    <a:lstStyle/>
                    <a:p>
                      <a:pPr marL="7620" algn="ctr" defTabSz="914400" rtl="0" eaLnBrk="1" latinLnBrk="0" hangingPunct="1">
                        <a:lnSpc>
                          <a:spcPct val="100000"/>
                        </a:lnSpc>
                        <a:spcBef>
                          <a:spcPts val="315"/>
                        </a:spcBef>
                      </a:pPr>
                      <a:r>
                        <a:rPr lang="en-US" altLang="zh-CN" sz="900" kern="1200" spc="-25" dirty="0">
                          <a:solidFill>
                            <a:srgbClr val="071C28"/>
                          </a:solidFill>
                          <a:latin typeface="微软雅黑" panose="020B0503020204020204" pitchFamily="34" charset="-122"/>
                          <a:ea typeface="微软雅黑" panose="020B0503020204020204" pitchFamily="34" charset="-122"/>
                          <a:cs typeface="UKIJ CJK"/>
                        </a:rPr>
                        <a:t>15.2</a:t>
                      </a:r>
                    </a:p>
                  </a:txBody>
                  <a:tcPr marL="0" marR="0" marT="40005" marB="0" anchor="ctr"/>
                </a:tc>
                <a:tc>
                  <a:txBody>
                    <a:bodyPr/>
                    <a:lstStyle/>
                    <a:p>
                      <a:pPr marL="7620" algn="ctr" defTabSz="914400" rtl="0" eaLnBrk="1" latinLnBrk="0" hangingPunct="1">
                        <a:lnSpc>
                          <a:spcPct val="100000"/>
                        </a:lnSpc>
                        <a:spcBef>
                          <a:spcPts val="315"/>
                        </a:spcBef>
                      </a:pPr>
                      <a:r>
                        <a:rPr sz="900" kern="1200" spc="-25" dirty="0">
                          <a:solidFill>
                            <a:srgbClr val="071C28"/>
                          </a:solidFill>
                          <a:latin typeface="微软雅黑" panose="020B0503020204020204" pitchFamily="34" charset="-122"/>
                          <a:ea typeface="微软雅黑" panose="020B0503020204020204" pitchFamily="34" charset="-122"/>
                          <a:cs typeface="UKIJ CJK"/>
                        </a:rPr>
                        <a:t>11.9</a:t>
                      </a:r>
                    </a:p>
                  </a:txBody>
                  <a:tcPr marL="0" marR="0" marT="40005" marB="0" anchor="ctr"/>
                </a:tc>
                <a:tc>
                  <a:txBody>
                    <a:bodyPr/>
                    <a:lstStyle/>
                    <a:p>
                      <a:pPr algn="ctr">
                        <a:lnSpc>
                          <a:spcPct val="100000"/>
                        </a:lnSpc>
                        <a:spcBef>
                          <a:spcPts val="315"/>
                        </a:spcBef>
                      </a:pPr>
                      <a:r>
                        <a:rPr sz="900" spc="-25" dirty="0">
                          <a:solidFill>
                            <a:srgbClr val="071C28"/>
                          </a:solidFill>
                          <a:latin typeface="微软雅黑" panose="020B0503020204020204" pitchFamily="34" charset="-122"/>
                          <a:ea typeface="微软雅黑" panose="020B0503020204020204" pitchFamily="34" charset="-122"/>
                          <a:cs typeface="UKIJ CJK"/>
                        </a:rPr>
                        <a:t>7.9</a:t>
                      </a:r>
                    </a:p>
                  </a:txBody>
                  <a:tcPr marL="0" marR="0" marT="40005" marB="0" anchor="ctr"/>
                </a:tc>
                <a:tc>
                  <a:txBody>
                    <a:bodyPr/>
                    <a:lstStyle/>
                    <a:p>
                      <a:pPr marR="13970" algn="ctr">
                        <a:lnSpc>
                          <a:spcPct val="100000"/>
                        </a:lnSpc>
                        <a:spcBef>
                          <a:spcPts val="315"/>
                        </a:spcBef>
                      </a:pPr>
                      <a:r>
                        <a:rPr sz="900" spc="-25" dirty="0">
                          <a:solidFill>
                            <a:srgbClr val="071C28"/>
                          </a:solidFill>
                          <a:latin typeface="微软雅黑" panose="020B0503020204020204" pitchFamily="34" charset="-122"/>
                          <a:ea typeface="微软雅黑" panose="020B0503020204020204" pitchFamily="34" charset="-122"/>
                          <a:cs typeface="UKIJ CJK"/>
                        </a:rPr>
                        <a:t>6.2</a:t>
                      </a:r>
                    </a:p>
                  </a:txBody>
                  <a:tcPr marL="0" marR="0" marT="40005" marB="0" anchor="ctr"/>
                </a:tc>
                <a:extLst>
                  <a:ext uri="{0D108BD9-81ED-4DB2-BD59-A6C34878D82A}">
                    <a16:rowId xmlns:a16="http://schemas.microsoft.com/office/drawing/2014/main" val="10003"/>
                  </a:ext>
                </a:extLst>
              </a:tr>
              <a:tr h="180350">
                <a:tc>
                  <a:txBody>
                    <a:bodyPr/>
                    <a:lstStyle/>
                    <a:p>
                      <a:pPr marL="635" algn="ctr">
                        <a:lnSpc>
                          <a:spcPct val="100000"/>
                        </a:lnSpc>
                        <a:spcBef>
                          <a:spcPts val="310"/>
                        </a:spcBef>
                      </a:pPr>
                      <a:r>
                        <a:rPr lang="en-US" altLang="zh-CN" sz="900" dirty="0">
                          <a:latin typeface="微软雅黑" panose="020B0503020204020204" pitchFamily="34" charset="-122"/>
                          <a:ea typeface="微软雅黑" panose="020B0503020204020204" pitchFamily="34" charset="-122"/>
                          <a:cs typeface="UKIJ CJK"/>
                        </a:rPr>
                        <a:t>Weight (kg)</a:t>
                      </a:r>
                    </a:p>
                  </a:txBody>
                  <a:tcPr marL="0" marR="0" marT="39370" marB="0" anchor="ctr"/>
                </a:tc>
                <a:tc>
                  <a:txBody>
                    <a:bodyPr/>
                    <a:lstStyle/>
                    <a:p>
                      <a:pPr marL="1270" algn="ctr">
                        <a:lnSpc>
                          <a:spcPct val="100000"/>
                        </a:lnSpc>
                        <a:spcBef>
                          <a:spcPts val="310"/>
                        </a:spcBef>
                      </a:pPr>
                      <a:r>
                        <a:rPr sz="900" spc="-25" dirty="0">
                          <a:solidFill>
                            <a:srgbClr val="071C28"/>
                          </a:solidFill>
                          <a:latin typeface="微软雅黑" panose="020B0503020204020204" pitchFamily="34" charset="-122"/>
                          <a:ea typeface="微软雅黑" panose="020B0503020204020204" pitchFamily="34" charset="-122"/>
                          <a:cs typeface="UKIJ CJK"/>
                        </a:rPr>
                        <a:t>21</a:t>
                      </a:r>
                    </a:p>
                  </a:txBody>
                  <a:tcPr marL="0" marR="0" marT="39370" marB="0" anchor="ctr"/>
                </a:tc>
                <a:tc>
                  <a:txBody>
                    <a:bodyPr/>
                    <a:lstStyle/>
                    <a:p>
                      <a:pPr marL="6350" algn="ctr">
                        <a:lnSpc>
                          <a:spcPct val="100000"/>
                        </a:lnSpc>
                        <a:spcBef>
                          <a:spcPts val="310"/>
                        </a:spcBef>
                      </a:pPr>
                      <a:r>
                        <a:rPr lang="en-US" altLang="zh-CN" sz="900" dirty="0">
                          <a:latin typeface="微软雅黑" panose="020B0503020204020204" pitchFamily="34" charset="-122"/>
                          <a:ea typeface="微软雅黑" panose="020B0503020204020204" pitchFamily="34" charset="-122"/>
                          <a:cs typeface="UKIJ CJK"/>
                        </a:rPr>
                        <a:t>11.9</a:t>
                      </a:r>
                    </a:p>
                  </a:txBody>
                  <a:tcPr marL="0" marR="0" marT="39370" marB="0" anchor="ctr"/>
                </a:tc>
                <a:tc>
                  <a:txBody>
                    <a:bodyPr/>
                    <a:lstStyle/>
                    <a:p>
                      <a:pPr marL="6350" algn="ctr">
                        <a:lnSpc>
                          <a:spcPct val="100000"/>
                        </a:lnSpc>
                        <a:spcBef>
                          <a:spcPts val="310"/>
                        </a:spcBef>
                      </a:pPr>
                      <a:r>
                        <a:rPr sz="900" spc="-20" dirty="0">
                          <a:solidFill>
                            <a:srgbClr val="071C28"/>
                          </a:solidFill>
                          <a:latin typeface="微软雅黑" panose="020B0503020204020204" pitchFamily="34" charset="-122"/>
                          <a:ea typeface="微软雅黑" panose="020B0503020204020204" pitchFamily="34" charset="-122"/>
                          <a:cs typeface="UKIJ CJK"/>
                        </a:rPr>
                        <a:t>15.8</a:t>
                      </a:r>
                    </a:p>
                  </a:txBody>
                  <a:tcPr marL="0" marR="0" marT="39370" marB="0" anchor="ctr"/>
                </a:tc>
                <a:tc>
                  <a:txBody>
                    <a:bodyPr/>
                    <a:lstStyle/>
                    <a:p>
                      <a:pPr algn="ctr">
                        <a:lnSpc>
                          <a:spcPct val="100000"/>
                        </a:lnSpc>
                        <a:spcBef>
                          <a:spcPts val="310"/>
                        </a:spcBef>
                      </a:pPr>
                      <a:r>
                        <a:rPr sz="900" spc="-20" dirty="0">
                          <a:solidFill>
                            <a:srgbClr val="071C28"/>
                          </a:solidFill>
                          <a:latin typeface="微软雅黑" panose="020B0503020204020204" pitchFamily="34" charset="-122"/>
                          <a:ea typeface="微软雅黑" panose="020B0503020204020204" pitchFamily="34" charset="-122"/>
                          <a:cs typeface="UKIJ CJK"/>
                        </a:rPr>
                        <a:t>19.7</a:t>
                      </a:r>
                    </a:p>
                  </a:txBody>
                  <a:tcPr marL="0" marR="0" marT="39370" marB="0" anchor="ctr"/>
                </a:tc>
                <a:tc>
                  <a:txBody>
                    <a:bodyPr/>
                    <a:lstStyle/>
                    <a:p>
                      <a:pPr marR="13335" algn="ctr">
                        <a:lnSpc>
                          <a:spcPct val="100000"/>
                        </a:lnSpc>
                        <a:spcBef>
                          <a:spcPts val="310"/>
                        </a:spcBef>
                      </a:pPr>
                      <a:r>
                        <a:rPr sz="900" spc="-20" dirty="0">
                          <a:solidFill>
                            <a:srgbClr val="071C28"/>
                          </a:solidFill>
                          <a:latin typeface="微软雅黑" panose="020B0503020204020204" pitchFamily="34" charset="-122"/>
                          <a:ea typeface="微软雅黑" panose="020B0503020204020204" pitchFamily="34" charset="-122"/>
                          <a:cs typeface="UKIJ CJK"/>
                        </a:rPr>
                        <a:t>23.6</a:t>
                      </a:r>
                    </a:p>
                  </a:txBody>
                  <a:tcPr marL="0" marR="0" marT="39370" marB="0" anchor="ctr"/>
                </a:tc>
                <a:extLst>
                  <a:ext uri="{0D108BD9-81ED-4DB2-BD59-A6C34878D82A}">
                    <a16:rowId xmlns:a16="http://schemas.microsoft.com/office/drawing/2014/main" val="10004"/>
                  </a:ext>
                </a:extLst>
              </a:tr>
              <a:tr h="180350">
                <a:tc>
                  <a:txBody>
                    <a:bodyPr/>
                    <a:lstStyle/>
                    <a:p>
                      <a:pPr algn="ctr">
                        <a:lnSpc>
                          <a:spcPct val="100000"/>
                        </a:lnSpc>
                        <a:spcBef>
                          <a:spcPts val="315"/>
                        </a:spcBef>
                      </a:pPr>
                      <a:r>
                        <a:rPr lang="en-US" altLang="zh-CN" sz="900" dirty="0">
                          <a:latin typeface="微软雅黑" panose="020B0503020204020204" pitchFamily="34" charset="-122"/>
                          <a:ea typeface="微软雅黑" panose="020B0503020204020204" pitchFamily="34" charset="-122"/>
                          <a:cs typeface="UKIJ CJK"/>
                        </a:rPr>
                        <a:t>Weight reduction ratio</a:t>
                      </a:r>
                    </a:p>
                  </a:txBody>
                  <a:tcPr marL="0" marR="0" marT="40005" marB="0" anchor="ctr"/>
                </a:tc>
                <a:tc>
                  <a:txBody>
                    <a:bodyPr/>
                    <a:lstStyle/>
                    <a:p>
                      <a:pPr marL="1905" algn="ctr">
                        <a:lnSpc>
                          <a:spcPct val="100000"/>
                        </a:lnSpc>
                        <a:spcBef>
                          <a:spcPts val="315"/>
                        </a:spcBef>
                      </a:pPr>
                      <a:r>
                        <a:rPr sz="900" spc="110" dirty="0">
                          <a:solidFill>
                            <a:srgbClr val="071C28"/>
                          </a:solidFill>
                          <a:latin typeface="微软雅黑" panose="020B0503020204020204" pitchFamily="34" charset="-122"/>
                          <a:ea typeface="微软雅黑" panose="020B0503020204020204" pitchFamily="34" charset="-122"/>
                          <a:cs typeface="UKIJ CJK"/>
                        </a:rPr>
                        <a:t>-</a:t>
                      </a:r>
                      <a:r>
                        <a:rPr sz="900" spc="65" dirty="0">
                          <a:solidFill>
                            <a:srgbClr val="071C28"/>
                          </a:solidFill>
                          <a:latin typeface="微软雅黑" panose="020B0503020204020204" pitchFamily="34" charset="-122"/>
                          <a:ea typeface="微软雅黑" panose="020B0503020204020204" pitchFamily="34" charset="-122"/>
                          <a:cs typeface="UKIJ CJK"/>
                        </a:rPr>
                        <a:t>-</a:t>
                      </a:r>
                      <a:endParaRPr sz="900" dirty="0">
                        <a:solidFill>
                          <a:srgbClr val="071C28"/>
                        </a:solidFill>
                        <a:latin typeface="微软雅黑" panose="020B0503020204020204" pitchFamily="34" charset="-122"/>
                        <a:ea typeface="微软雅黑" panose="020B0503020204020204" pitchFamily="34" charset="-122"/>
                        <a:cs typeface="UKIJ CJK"/>
                      </a:endParaRPr>
                    </a:p>
                  </a:txBody>
                  <a:tcPr marL="0" marR="0" marT="40005" marB="0" anchor="ctr"/>
                </a:tc>
                <a:tc>
                  <a:txBody>
                    <a:bodyPr/>
                    <a:lstStyle/>
                    <a:p>
                      <a:pPr marL="9525" algn="ctr">
                        <a:lnSpc>
                          <a:spcPct val="100000"/>
                        </a:lnSpc>
                        <a:spcBef>
                          <a:spcPts val="315"/>
                        </a:spcBef>
                      </a:pPr>
                      <a:r>
                        <a:rPr lang="en-US" altLang="zh-CN" sz="900" dirty="0">
                          <a:latin typeface="微软雅黑" panose="020B0503020204020204" pitchFamily="34" charset="-122"/>
                          <a:ea typeface="微软雅黑" panose="020B0503020204020204" pitchFamily="34" charset="-122"/>
                          <a:cs typeface="UKIJ CJK"/>
                        </a:rPr>
                        <a:t>43%</a:t>
                      </a:r>
                    </a:p>
                  </a:txBody>
                  <a:tcPr marL="0" marR="0" marT="40005" marB="0" anchor="ctr"/>
                </a:tc>
                <a:tc>
                  <a:txBody>
                    <a:bodyPr/>
                    <a:lstStyle/>
                    <a:p>
                      <a:pPr marL="9525" algn="ctr">
                        <a:lnSpc>
                          <a:spcPct val="100000"/>
                        </a:lnSpc>
                        <a:spcBef>
                          <a:spcPts val="315"/>
                        </a:spcBef>
                      </a:pPr>
                      <a:r>
                        <a:rPr sz="900" spc="-25" dirty="0">
                          <a:solidFill>
                            <a:srgbClr val="071C28"/>
                          </a:solidFill>
                          <a:latin typeface="微软雅黑" panose="020B0503020204020204" pitchFamily="34" charset="-122"/>
                          <a:ea typeface="微软雅黑" panose="020B0503020204020204" pitchFamily="34" charset="-122"/>
                          <a:cs typeface="UKIJ CJK"/>
                        </a:rPr>
                        <a:t>25%</a:t>
                      </a:r>
                    </a:p>
                  </a:txBody>
                  <a:tcPr marL="0" marR="0" marT="40005" marB="0" anchor="ctr"/>
                </a:tc>
                <a:tc>
                  <a:txBody>
                    <a:bodyPr/>
                    <a:lstStyle/>
                    <a:p>
                      <a:pPr algn="ctr">
                        <a:lnSpc>
                          <a:spcPct val="100000"/>
                        </a:lnSpc>
                        <a:spcBef>
                          <a:spcPts val="315"/>
                        </a:spcBef>
                      </a:pPr>
                      <a:r>
                        <a:rPr sz="900" spc="-20" dirty="0">
                          <a:solidFill>
                            <a:srgbClr val="071C28"/>
                          </a:solidFill>
                          <a:latin typeface="微软雅黑" panose="020B0503020204020204" pitchFamily="34" charset="-122"/>
                          <a:ea typeface="微软雅黑" panose="020B0503020204020204" pitchFamily="34" charset="-122"/>
                          <a:cs typeface="UKIJ CJK"/>
                        </a:rPr>
                        <a:t>6.2%</a:t>
                      </a:r>
                    </a:p>
                  </a:txBody>
                  <a:tcPr marL="0" marR="0" marT="40005" marB="0" anchor="ctr"/>
                </a:tc>
                <a:tc>
                  <a:txBody>
                    <a:bodyPr/>
                    <a:lstStyle/>
                    <a:p>
                      <a:pPr marR="11430" algn="ctr">
                        <a:lnSpc>
                          <a:spcPct val="100000"/>
                        </a:lnSpc>
                        <a:spcBef>
                          <a:spcPts val="315"/>
                        </a:spcBef>
                      </a:pPr>
                      <a:r>
                        <a:rPr sz="900" spc="45" dirty="0">
                          <a:solidFill>
                            <a:srgbClr val="071C28"/>
                          </a:solidFill>
                          <a:latin typeface="微软雅黑" panose="020B0503020204020204" pitchFamily="34" charset="-122"/>
                          <a:ea typeface="微软雅黑" panose="020B0503020204020204" pitchFamily="34" charset="-122"/>
                          <a:cs typeface="UKIJ CJK"/>
                        </a:rPr>
                        <a:t>+12.4%</a:t>
                      </a:r>
                    </a:p>
                  </a:txBody>
                  <a:tcPr marL="0" marR="0" marT="40005" marB="0" anchor="ctr"/>
                </a:tc>
                <a:extLst>
                  <a:ext uri="{0D108BD9-81ED-4DB2-BD59-A6C34878D82A}">
                    <a16:rowId xmlns:a16="http://schemas.microsoft.com/office/drawing/2014/main" val="10005"/>
                  </a:ext>
                </a:extLst>
              </a:tr>
              <a:tr h="180350">
                <a:tc>
                  <a:txBody>
                    <a:bodyPr/>
                    <a:lstStyle/>
                    <a:p>
                      <a:pPr algn="ctr">
                        <a:lnSpc>
                          <a:spcPct val="100000"/>
                        </a:lnSpc>
                        <a:spcBef>
                          <a:spcPts val="315"/>
                        </a:spcBef>
                      </a:pPr>
                      <a:r>
                        <a:rPr lang="en-US" altLang="zh-CN" sz="900" dirty="0">
                          <a:latin typeface="微软雅黑" panose="020B0503020204020204" pitchFamily="34" charset="-122"/>
                          <a:ea typeface="微软雅黑" panose="020B0503020204020204" pitchFamily="34" charset="-122"/>
                          <a:cs typeface="UKIJ CJK"/>
                        </a:rPr>
                        <a:t>Cost</a:t>
                      </a:r>
                    </a:p>
                  </a:txBody>
                  <a:tcPr marL="0" marR="0" marT="40005" marB="0" anchor="ctr"/>
                </a:tc>
                <a:tc>
                  <a:txBody>
                    <a:bodyPr/>
                    <a:lstStyle/>
                    <a:p>
                      <a:pPr marL="1270" algn="ctr">
                        <a:lnSpc>
                          <a:spcPct val="100000"/>
                        </a:lnSpc>
                        <a:spcBef>
                          <a:spcPts val="315"/>
                        </a:spcBef>
                      </a:pPr>
                      <a:r>
                        <a:rPr sz="900" spc="-25" dirty="0">
                          <a:solidFill>
                            <a:srgbClr val="071C28"/>
                          </a:solidFill>
                          <a:latin typeface="微软雅黑" panose="020B0503020204020204" pitchFamily="34" charset="-122"/>
                          <a:ea typeface="微软雅黑" panose="020B0503020204020204" pitchFamily="34" charset="-122"/>
                          <a:cs typeface="UKIJ CJK"/>
                        </a:rPr>
                        <a:t>630</a:t>
                      </a:r>
                    </a:p>
                  </a:txBody>
                  <a:tcPr marL="0" marR="0" marT="40005" marB="0" anchor="ctr"/>
                </a:tc>
                <a:tc>
                  <a:txBody>
                    <a:bodyPr/>
                    <a:lstStyle/>
                    <a:p>
                      <a:pPr marL="8890" algn="ctr">
                        <a:lnSpc>
                          <a:spcPct val="100000"/>
                        </a:lnSpc>
                        <a:spcBef>
                          <a:spcPts val="315"/>
                        </a:spcBef>
                      </a:pPr>
                      <a:r>
                        <a:rPr lang="en-US" altLang="zh-CN" sz="900" dirty="0">
                          <a:latin typeface="微软雅黑" panose="020B0503020204020204" pitchFamily="34" charset="-122"/>
                          <a:ea typeface="微软雅黑" panose="020B0503020204020204" pitchFamily="34" charset="-122"/>
                          <a:cs typeface="UKIJ CJK"/>
                        </a:rPr>
                        <a:t>440</a:t>
                      </a:r>
                    </a:p>
                  </a:txBody>
                  <a:tcPr marL="0" marR="0" marT="40005" marB="0" anchor="ctr"/>
                </a:tc>
                <a:tc>
                  <a:txBody>
                    <a:bodyPr/>
                    <a:lstStyle/>
                    <a:p>
                      <a:pPr marL="8890" algn="ctr">
                        <a:lnSpc>
                          <a:spcPct val="100000"/>
                        </a:lnSpc>
                        <a:spcBef>
                          <a:spcPts val="315"/>
                        </a:spcBef>
                      </a:pPr>
                      <a:r>
                        <a:rPr sz="900" spc="-25" dirty="0">
                          <a:solidFill>
                            <a:srgbClr val="071C28"/>
                          </a:solidFill>
                          <a:latin typeface="微软雅黑" panose="020B0503020204020204" pitchFamily="34" charset="-122"/>
                          <a:ea typeface="微软雅黑" panose="020B0503020204020204" pitchFamily="34" charset="-122"/>
                          <a:cs typeface="UKIJ CJK"/>
                        </a:rPr>
                        <a:t>585</a:t>
                      </a:r>
                    </a:p>
                  </a:txBody>
                  <a:tcPr marL="0" marR="0" marT="40005" marB="0" anchor="ctr"/>
                </a:tc>
                <a:tc>
                  <a:txBody>
                    <a:bodyPr/>
                    <a:lstStyle/>
                    <a:p>
                      <a:pPr algn="ctr">
                        <a:lnSpc>
                          <a:spcPct val="100000"/>
                        </a:lnSpc>
                        <a:spcBef>
                          <a:spcPts val="315"/>
                        </a:spcBef>
                      </a:pPr>
                      <a:r>
                        <a:rPr sz="900" spc="-25" dirty="0">
                          <a:solidFill>
                            <a:srgbClr val="071C28"/>
                          </a:solidFill>
                          <a:latin typeface="微软雅黑" panose="020B0503020204020204" pitchFamily="34" charset="-122"/>
                          <a:ea typeface="微软雅黑" panose="020B0503020204020204" pitchFamily="34" charset="-122"/>
                          <a:cs typeface="UKIJ CJK"/>
                        </a:rPr>
                        <a:t>729</a:t>
                      </a:r>
                    </a:p>
                  </a:txBody>
                  <a:tcPr marL="0" marR="0" marT="40005" marB="0" anchor="ctr"/>
                </a:tc>
                <a:tc>
                  <a:txBody>
                    <a:bodyPr/>
                    <a:lstStyle/>
                    <a:p>
                      <a:pPr marR="12065" algn="ctr">
                        <a:lnSpc>
                          <a:spcPct val="100000"/>
                        </a:lnSpc>
                        <a:spcBef>
                          <a:spcPts val="315"/>
                        </a:spcBef>
                      </a:pPr>
                      <a:r>
                        <a:rPr sz="900" spc="-25" dirty="0">
                          <a:solidFill>
                            <a:srgbClr val="071C28"/>
                          </a:solidFill>
                          <a:latin typeface="微软雅黑" panose="020B0503020204020204" pitchFamily="34" charset="-122"/>
                          <a:ea typeface="微软雅黑" panose="020B0503020204020204" pitchFamily="34" charset="-122"/>
                          <a:cs typeface="UKIJ CJK"/>
                        </a:rPr>
                        <a:t>873</a:t>
                      </a:r>
                    </a:p>
                  </a:txBody>
                  <a:tcPr marL="0" marR="0" marT="40005" marB="0" anchor="ctr"/>
                </a:tc>
                <a:extLst>
                  <a:ext uri="{0D108BD9-81ED-4DB2-BD59-A6C34878D82A}">
                    <a16:rowId xmlns:a16="http://schemas.microsoft.com/office/drawing/2014/main" val="10006"/>
                  </a:ext>
                </a:extLst>
              </a:tr>
            </a:tbl>
          </a:graphicData>
        </a:graphic>
      </p:graphicFrame>
      <p:pic>
        <p:nvPicPr>
          <p:cNvPr id="8" name="object 4">
            <a:extLst>
              <a:ext uri="{FF2B5EF4-FFF2-40B4-BE49-F238E27FC236}">
                <a16:creationId xmlns:a16="http://schemas.microsoft.com/office/drawing/2014/main" id="{0947B00B-2958-0FDD-C675-22050AE73365}"/>
              </a:ext>
            </a:extLst>
          </p:cNvPr>
          <p:cNvPicPr/>
          <p:nvPr/>
        </p:nvPicPr>
        <p:blipFill>
          <a:blip r:embed="rId7" cstate="screen"/>
          <a:stretch>
            <a:fillRect/>
          </a:stretch>
        </p:blipFill>
        <p:spPr>
          <a:xfrm>
            <a:off x="635438" y="4448311"/>
            <a:ext cx="2624770" cy="2017401"/>
          </a:xfrm>
          <a:prstGeom prst="rect">
            <a:avLst/>
          </a:prstGeom>
        </p:spPr>
      </p:pic>
      <p:pic>
        <p:nvPicPr>
          <p:cNvPr id="9" name="object 5">
            <a:extLst>
              <a:ext uri="{FF2B5EF4-FFF2-40B4-BE49-F238E27FC236}">
                <a16:creationId xmlns:a16="http://schemas.microsoft.com/office/drawing/2014/main" id="{CD1CB20A-A2B9-3019-50BD-24FA0E3FF47C}"/>
              </a:ext>
            </a:extLst>
          </p:cNvPr>
          <p:cNvPicPr/>
          <p:nvPr/>
        </p:nvPicPr>
        <p:blipFill>
          <a:blip r:embed="rId8" cstate="screen"/>
          <a:stretch>
            <a:fillRect/>
          </a:stretch>
        </p:blipFill>
        <p:spPr>
          <a:xfrm>
            <a:off x="3409855" y="4469577"/>
            <a:ext cx="2221582" cy="1903461"/>
          </a:xfrm>
          <a:prstGeom prst="rect">
            <a:avLst/>
          </a:prstGeom>
        </p:spPr>
      </p:pic>
      <p:pic>
        <p:nvPicPr>
          <p:cNvPr id="10" name="object 5">
            <a:extLst>
              <a:ext uri="{FF2B5EF4-FFF2-40B4-BE49-F238E27FC236}">
                <a16:creationId xmlns:a16="http://schemas.microsoft.com/office/drawing/2014/main" id="{8BBFFED5-57B7-7346-03B5-E8847850F6F0}"/>
              </a:ext>
            </a:extLst>
          </p:cNvPr>
          <p:cNvPicPr/>
          <p:nvPr>
            <p:custDataLst>
              <p:tags r:id="rId2"/>
            </p:custDataLst>
          </p:nvPr>
        </p:nvPicPr>
        <p:blipFill>
          <a:blip r:embed="rId9" cstate="screen"/>
          <a:stretch>
            <a:fillRect/>
          </a:stretch>
        </p:blipFill>
        <p:spPr>
          <a:xfrm>
            <a:off x="5847907" y="4369981"/>
            <a:ext cx="1924494" cy="1924493"/>
          </a:xfrm>
          <a:prstGeom prst="rect">
            <a:avLst/>
          </a:prstGeom>
        </p:spPr>
      </p:pic>
      <p:pic>
        <p:nvPicPr>
          <p:cNvPr id="11" name="object 6">
            <a:extLst>
              <a:ext uri="{FF2B5EF4-FFF2-40B4-BE49-F238E27FC236}">
                <a16:creationId xmlns:a16="http://schemas.microsoft.com/office/drawing/2014/main" id="{9D6BD5BA-4B2F-83DD-3901-78AF51858C82}"/>
              </a:ext>
            </a:extLst>
          </p:cNvPr>
          <p:cNvPicPr/>
          <p:nvPr>
            <p:custDataLst>
              <p:tags r:id="rId3"/>
            </p:custDataLst>
          </p:nvPr>
        </p:nvPicPr>
        <p:blipFill rotWithShape="1">
          <a:blip r:embed="rId10" cstate="screen"/>
          <a:srcRect/>
          <a:stretch>
            <a:fillRect/>
          </a:stretch>
        </p:blipFill>
        <p:spPr>
          <a:xfrm>
            <a:off x="7963787" y="4380614"/>
            <a:ext cx="1743741" cy="1874866"/>
          </a:xfrm>
          <a:prstGeom prst="rect">
            <a:avLst/>
          </a:prstGeom>
        </p:spPr>
      </p:pic>
      <p:pic>
        <p:nvPicPr>
          <p:cNvPr id="12" name="object 7">
            <a:extLst>
              <a:ext uri="{FF2B5EF4-FFF2-40B4-BE49-F238E27FC236}">
                <a16:creationId xmlns:a16="http://schemas.microsoft.com/office/drawing/2014/main" id="{50860E97-A3D7-5451-CFC4-79BDC7FB6E1B}"/>
              </a:ext>
            </a:extLst>
          </p:cNvPr>
          <p:cNvPicPr/>
          <p:nvPr>
            <p:custDataLst>
              <p:tags r:id="rId4"/>
            </p:custDataLst>
          </p:nvPr>
        </p:nvPicPr>
        <p:blipFill rotWithShape="1">
          <a:blip r:embed="rId11" cstate="screen"/>
          <a:srcRect/>
          <a:stretch>
            <a:fillRect/>
          </a:stretch>
        </p:blipFill>
        <p:spPr>
          <a:xfrm>
            <a:off x="9877647" y="4210493"/>
            <a:ext cx="1789846" cy="2130047"/>
          </a:xfrm>
          <a:prstGeom prst="rect">
            <a:avLst/>
          </a:prstGeom>
        </p:spPr>
      </p:pic>
    </p:spTree>
    <p:extLst>
      <p:ext uri="{BB962C8B-B14F-4D97-AF65-F5344CB8AC3E}">
        <p14:creationId xmlns:p14="http://schemas.microsoft.com/office/powerpoint/2010/main" val="1321529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67CA5-A030-C3A0-9A57-03013F72EF3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22C65C6-0964-43D4-6C05-28A24BF70634}"/>
              </a:ext>
            </a:extLst>
          </p:cNvPr>
          <p:cNvSpPr>
            <a:spLocks noGrp="1"/>
          </p:cNvSpPr>
          <p:nvPr>
            <p:ph type="sldNum" sz="quarter" idx="4"/>
          </p:nvPr>
        </p:nvSpPr>
        <p:spPr/>
        <p:txBody>
          <a:bodyPr/>
          <a:lstStyle/>
          <a:p>
            <a:fld id="{4B60796B-CB92-40D1-9B66-3190DFEF75AD}" type="slidenum">
              <a:rPr lang="fr-FR" smtClean="0"/>
              <a:pPr/>
              <a:t>29</a:t>
            </a:fld>
            <a:endParaRPr lang="fr-FR" dirty="0"/>
          </a:p>
        </p:txBody>
      </p:sp>
      <p:sp>
        <p:nvSpPr>
          <p:cNvPr id="2" name="标题 1">
            <a:extLst>
              <a:ext uri="{FF2B5EF4-FFF2-40B4-BE49-F238E27FC236}">
                <a16:creationId xmlns:a16="http://schemas.microsoft.com/office/drawing/2014/main" id="{CC7208E0-DA25-1B82-2BB2-3EE2AC90E19E}"/>
              </a:ext>
            </a:extLst>
          </p:cNvPr>
          <p:cNvSpPr>
            <a:spLocks noGrp="1"/>
          </p:cNvSpPr>
          <p:nvPr>
            <p:ph type="title"/>
          </p:nvPr>
        </p:nvSpPr>
        <p:spPr>
          <a:xfrm>
            <a:off x="294640" y="240665"/>
            <a:ext cx="5720080" cy="409575"/>
          </a:xfrm>
        </p:spPr>
        <p:txBody>
          <a:bodyPr>
            <a:noAutofit/>
          </a:bodyPr>
          <a:lstStyle/>
          <a:p>
            <a:r>
              <a:rPr lang="en-US" altLang="zh-CN" sz="2250" dirty="0">
                <a:latin typeface="微软雅黑" panose="020B0503020204020204" pitchFamily="34" charset="-122"/>
                <a:ea typeface="微软雅黑" panose="020B0503020204020204" pitchFamily="34" charset="-122"/>
              </a:rPr>
              <a:t>Le </a:t>
            </a:r>
            <a:r>
              <a:rPr lang="en-US" altLang="zh-CN" sz="2250" dirty="0" err="1">
                <a:latin typeface="微软雅黑" panose="020B0503020204020204" pitchFamily="34" charset="-122"/>
                <a:ea typeface="微软雅黑" panose="020B0503020204020204" pitchFamily="34" charset="-122"/>
              </a:rPr>
              <a:t>projet</a:t>
            </a:r>
            <a:r>
              <a:rPr lang="en-US" altLang="zh-CN" sz="2250" dirty="0">
                <a:latin typeface="微软雅黑" panose="020B0503020204020204" pitchFamily="34" charset="-122"/>
                <a:ea typeface="微软雅黑" panose="020B0503020204020204" pitchFamily="34" charset="-122"/>
              </a:rPr>
              <a:t> “PDCPD” de HMR Expert</a:t>
            </a:r>
          </a:p>
        </p:txBody>
      </p:sp>
      <p:sp>
        <p:nvSpPr>
          <p:cNvPr id="5" name="矩形 13">
            <a:extLst>
              <a:ext uri="{FF2B5EF4-FFF2-40B4-BE49-F238E27FC236}">
                <a16:creationId xmlns:a16="http://schemas.microsoft.com/office/drawing/2014/main" id="{5C884847-1581-0305-6CEA-66816556E602}"/>
              </a:ext>
            </a:extLst>
          </p:cNvPr>
          <p:cNvSpPr/>
          <p:nvPr/>
        </p:nvSpPr>
        <p:spPr>
          <a:xfrm>
            <a:off x="569671" y="1121828"/>
            <a:ext cx="11169660" cy="4971191"/>
          </a:xfrm>
          <a:prstGeom prst="rect">
            <a:avLst/>
          </a:prstGeom>
          <a:solidFill>
            <a:schemeClr val="bg1"/>
          </a:solidFill>
          <a:ln>
            <a:noFill/>
          </a:ln>
          <a:effectLst>
            <a:outerShdw blurRad="508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pour répondre aux exigences des applications industrielles lourdes et des environnements sévères.</a:t>
            </a:r>
          </a:p>
          <a:p>
            <a:pPr algn="ctr"/>
            <a:endParaRPr lang="zh-CN" altLang="en-US" dirty="0"/>
          </a:p>
        </p:txBody>
      </p:sp>
      <p:sp>
        <p:nvSpPr>
          <p:cNvPr id="6" name="object 3">
            <a:extLst>
              <a:ext uri="{FF2B5EF4-FFF2-40B4-BE49-F238E27FC236}">
                <a16:creationId xmlns:a16="http://schemas.microsoft.com/office/drawing/2014/main" id="{789AD7B2-6945-469D-6B52-4A3E3FE2D09E}"/>
              </a:ext>
            </a:extLst>
          </p:cNvPr>
          <p:cNvSpPr/>
          <p:nvPr/>
        </p:nvSpPr>
        <p:spPr>
          <a:xfrm>
            <a:off x="781783" y="1310221"/>
            <a:ext cx="10885710" cy="869454"/>
          </a:xfrm>
          <a:custGeom>
            <a:avLst/>
            <a:gdLst/>
            <a:ahLst/>
            <a:cxnLst/>
            <a:rect l="l" t="t" r="r" b="b"/>
            <a:pathLst>
              <a:path w="9561830" h="767080">
                <a:moveTo>
                  <a:pt x="9561576" y="766572"/>
                </a:moveTo>
                <a:lnTo>
                  <a:pt x="0" y="766572"/>
                </a:lnTo>
                <a:lnTo>
                  <a:pt x="0" y="0"/>
                </a:lnTo>
                <a:lnTo>
                  <a:pt x="9561576" y="0"/>
                </a:lnTo>
                <a:lnTo>
                  <a:pt x="9561576" y="766572"/>
                </a:lnTo>
                <a:close/>
              </a:path>
            </a:pathLst>
          </a:custGeom>
          <a:solidFill>
            <a:srgbClr val="0070C0"/>
          </a:solidFill>
        </p:spPr>
        <p:txBody>
          <a:bodyPr wrap="square" lIns="0" tIns="0" rIns="0" bIns="0"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UKIJ CJK"/>
            </a:endParaRPr>
          </a:p>
        </p:txBody>
      </p:sp>
      <p:sp>
        <p:nvSpPr>
          <p:cNvPr id="7" name="文本框 15">
            <a:extLst>
              <a:ext uri="{FF2B5EF4-FFF2-40B4-BE49-F238E27FC236}">
                <a16:creationId xmlns:a16="http://schemas.microsoft.com/office/drawing/2014/main" id="{551DE3BD-9BB9-8359-1929-9E4CE042276A}"/>
              </a:ext>
            </a:extLst>
          </p:cNvPr>
          <p:cNvSpPr txBox="1"/>
          <p:nvPr/>
        </p:nvSpPr>
        <p:spPr>
          <a:xfrm>
            <a:off x="1165225" y="1397000"/>
            <a:ext cx="9998961" cy="677108"/>
          </a:xfrm>
          <a:prstGeom prst="rect">
            <a:avLst/>
          </a:prstGeom>
          <a:noFill/>
        </p:spPr>
        <p:txBody>
          <a:bodyPr wrap="square" rtlCol="0">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cs typeface="UKIJ CJK"/>
              </a:rPr>
              <a:t>Par </a:t>
            </a:r>
            <a:r>
              <a:rPr lang="en-US" altLang="zh-CN" dirty="0" err="1">
                <a:solidFill>
                  <a:schemeClr val="bg1"/>
                </a:solidFill>
                <a:latin typeface="微软雅黑" panose="020B0503020204020204" pitchFamily="34" charset="-122"/>
                <a:ea typeface="微软雅黑" panose="020B0503020204020204" pitchFamily="34" charset="-122"/>
                <a:cs typeface="UKIJ CJK"/>
              </a:rPr>
              <a:t>comparaison</a:t>
            </a:r>
            <a:r>
              <a:rPr lang="en-US" altLang="zh-CN" dirty="0">
                <a:solidFill>
                  <a:schemeClr val="bg1"/>
                </a:solidFill>
                <a:latin typeface="微软雅黑" panose="020B0503020204020204" pitchFamily="34" charset="-122"/>
                <a:ea typeface="微软雅黑" panose="020B0503020204020204" pitchFamily="34" charset="-122"/>
                <a:cs typeface="UKIJ CJK"/>
              </a:rPr>
              <a:t> avec son </a:t>
            </a:r>
            <a:r>
              <a:rPr lang="en-US" altLang="zh-CN" dirty="0" err="1">
                <a:solidFill>
                  <a:schemeClr val="bg1"/>
                </a:solidFill>
                <a:latin typeface="微软雅黑" panose="020B0503020204020204" pitchFamily="34" charset="-122"/>
                <a:ea typeface="微软雅黑" panose="020B0503020204020204" pitchFamily="34" charset="-122"/>
                <a:cs typeface="UKIJ CJK"/>
              </a:rPr>
              <a:t>niveau</a:t>
            </a:r>
            <a:r>
              <a:rPr lang="en-US" altLang="zh-CN" dirty="0">
                <a:solidFill>
                  <a:schemeClr val="bg1"/>
                </a:solidFill>
                <a:latin typeface="微软雅黑" panose="020B0503020204020204" pitchFamily="34" charset="-122"/>
                <a:ea typeface="微软雅黑" panose="020B0503020204020204" pitchFamily="34" charset="-122"/>
                <a:cs typeface="UKIJ CJK"/>
              </a:rPr>
              <a:t> </a:t>
            </a:r>
            <a:r>
              <a:rPr lang="en-US" altLang="zh-CN" dirty="0" err="1">
                <a:solidFill>
                  <a:schemeClr val="bg1"/>
                </a:solidFill>
                <a:latin typeface="微软雅黑" panose="020B0503020204020204" pitchFamily="34" charset="-122"/>
                <a:ea typeface="微软雅黑" panose="020B0503020204020204" pitchFamily="34" charset="-122"/>
                <a:cs typeface="UKIJ CJK"/>
              </a:rPr>
              <a:t>d’utilisations</a:t>
            </a:r>
            <a:r>
              <a:rPr lang="en-US" altLang="zh-CN" dirty="0">
                <a:solidFill>
                  <a:schemeClr val="bg1"/>
                </a:solidFill>
                <a:latin typeface="微软雅黑" panose="020B0503020204020204" pitchFamily="34" charset="-122"/>
                <a:ea typeface="微软雅黑" panose="020B0503020204020204" pitchFamily="34" charset="-122"/>
                <a:cs typeface="UKIJ CJK"/>
              </a:rPr>
              <a:t> aux </a:t>
            </a:r>
            <a:r>
              <a:rPr lang="en-US" altLang="zh-CN" dirty="0" err="1">
                <a:solidFill>
                  <a:schemeClr val="bg1"/>
                </a:solidFill>
                <a:latin typeface="微软雅黑" panose="020B0503020204020204" pitchFamily="34" charset="-122"/>
                <a:ea typeface="微软雅黑" panose="020B0503020204020204" pitchFamily="34" charset="-122"/>
                <a:cs typeface="UKIJ CJK"/>
              </a:rPr>
              <a:t>Etats</a:t>
            </a:r>
            <a:r>
              <a:rPr lang="en-US" altLang="zh-CN" dirty="0">
                <a:solidFill>
                  <a:schemeClr val="bg1"/>
                </a:solidFill>
                <a:latin typeface="微软雅黑" panose="020B0503020204020204" pitchFamily="34" charset="-122"/>
                <a:ea typeface="微软雅黑" panose="020B0503020204020204" pitchFamily="34" charset="-122"/>
                <a:cs typeface="UKIJ CJK"/>
              </a:rPr>
              <a:t> Unis </a:t>
            </a:r>
            <a:r>
              <a:rPr lang="en-US" altLang="zh-CN" dirty="0" err="1">
                <a:solidFill>
                  <a:schemeClr val="bg1"/>
                </a:solidFill>
                <a:latin typeface="微软雅黑" panose="020B0503020204020204" pitchFamily="34" charset="-122"/>
                <a:ea typeface="微软雅黑" panose="020B0503020204020204" pitchFamily="34" charset="-122"/>
                <a:cs typeface="UKIJ CJK"/>
              </a:rPr>
              <a:t>ou</a:t>
            </a:r>
            <a:r>
              <a:rPr lang="en-US" altLang="zh-CN" dirty="0">
                <a:solidFill>
                  <a:schemeClr val="bg1"/>
                </a:solidFill>
                <a:latin typeface="微软雅黑" panose="020B0503020204020204" pitchFamily="34" charset="-122"/>
                <a:ea typeface="微软雅黑" panose="020B0503020204020204" pitchFamily="34" charset="-122"/>
                <a:cs typeface="UKIJ CJK"/>
              </a:rPr>
              <a:t> </a:t>
            </a:r>
            <a:r>
              <a:rPr lang="en-US" altLang="zh-CN" dirty="0" err="1">
                <a:solidFill>
                  <a:schemeClr val="bg1"/>
                </a:solidFill>
                <a:latin typeface="微软雅黑" panose="020B0503020204020204" pitchFamily="34" charset="-122"/>
                <a:ea typeface="微软雅黑" panose="020B0503020204020204" pitchFamily="34" charset="-122"/>
                <a:cs typeface="UKIJ CJK"/>
              </a:rPr>
              <a:t>en</a:t>
            </a:r>
            <a:r>
              <a:rPr lang="en-US" altLang="zh-CN" dirty="0">
                <a:solidFill>
                  <a:schemeClr val="bg1"/>
                </a:solidFill>
                <a:latin typeface="微软雅黑" panose="020B0503020204020204" pitchFamily="34" charset="-122"/>
                <a:ea typeface="微软雅黑" panose="020B0503020204020204" pitchFamily="34" charset="-122"/>
                <a:cs typeface="UKIJ CJK"/>
              </a:rPr>
              <a:t> Asie, il </a:t>
            </a:r>
            <a:r>
              <a:rPr lang="en-US" altLang="zh-CN" dirty="0" err="1">
                <a:solidFill>
                  <a:schemeClr val="bg1"/>
                </a:solidFill>
                <a:latin typeface="微软雅黑" panose="020B0503020204020204" pitchFamily="34" charset="-122"/>
                <a:ea typeface="微软雅黑" panose="020B0503020204020204" pitchFamily="34" charset="-122"/>
                <a:cs typeface="UKIJ CJK"/>
              </a:rPr>
              <a:t>apparait</a:t>
            </a:r>
            <a:r>
              <a:rPr lang="en-US" altLang="zh-CN" dirty="0">
                <a:solidFill>
                  <a:schemeClr val="bg1"/>
                </a:solidFill>
                <a:latin typeface="微软雅黑" panose="020B0503020204020204" pitchFamily="34" charset="-122"/>
                <a:ea typeface="微软雅黑" panose="020B0503020204020204" pitchFamily="34" charset="-122"/>
                <a:cs typeface="UKIJ CJK"/>
              </a:rPr>
              <a:t> </a:t>
            </a:r>
            <a:r>
              <a:rPr lang="en-US" altLang="zh-CN" dirty="0" err="1">
                <a:solidFill>
                  <a:schemeClr val="bg1"/>
                </a:solidFill>
                <a:latin typeface="微软雅黑" panose="020B0503020204020204" pitchFamily="34" charset="-122"/>
                <a:ea typeface="微软雅黑" panose="020B0503020204020204" pitchFamily="34" charset="-122"/>
                <a:cs typeface="UKIJ CJK"/>
              </a:rPr>
              <a:t>que</a:t>
            </a:r>
            <a:r>
              <a:rPr lang="en-US" altLang="zh-CN" dirty="0">
                <a:solidFill>
                  <a:schemeClr val="bg1"/>
                </a:solidFill>
                <a:latin typeface="微软雅黑" panose="020B0503020204020204" pitchFamily="34" charset="-122"/>
                <a:ea typeface="微软雅黑" panose="020B0503020204020204" pitchFamily="34" charset="-122"/>
                <a:cs typeface="UKIJ CJK"/>
              </a:rPr>
              <a:t> le PDCPD a encore </a:t>
            </a:r>
            <a:r>
              <a:rPr lang="en-US" altLang="zh-CN" dirty="0" err="1">
                <a:solidFill>
                  <a:schemeClr val="bg1"/>
                </a:solidFill>
                <a:latin typeface="微软雅黑" panose="020B0503020204020204" pitchFamily="34" charset="-122"/>
                <a:ea typeface="微软雅黑" panose="020B0503020204020204" pitchFamily="34" charset="-122"/>
                <a:cs typeface="UKIJ CJK"/>
              </a:rPr>
              <a:t>une</a:t>
            </a:r>
            <a:r>
              <a:rPr lang="en-US" altLang="zh-CN" dirty="0">
                <a:solidFill>
                  <a:schemeClr val="bg1"/>
                </a:solidFill>
                <a:latin typeface="微软雅黑" panose="020B0503020204020204" pitchFamily="34" charset="-122"/>
                <a:ea typeface="微软雅黑" panose="020B0503020204020204" pitchFamily="34" charset="-122"/>
                <a:cs typeface="UKIJ CJK"/>
              </a:rPr>
              <a:t> grande marge de progression </a:t>
            </a:r>
            <a:r>
              <a:rPr lang="en-US" altLang="zh-CN" dirty="0" err="1">
                <a:solidFill>
                  <a:schemeClr val="bg1"/>
                </a:solidFill>
                <a:latin typeface="微软雅黑" panose="020B0503020204020204" pitchFamily="34" charset="-122"/>
                <a:ea typeface="微软雅黑" panose="020B0503020204020204" pitchFamily="34" charset="-122"/>
                <a:cs typeface="UKIJ CJK"/>
              </a:rPr>
              <a:t>en</a:t>
            </a:r>
            <a:r>
              <a:rPr lang="en-US" altLang="zh-CN" dirty="0">
                <a:solidFill>
                  <a:schemeClr val="bg1"/>
                </a:solidFill>
                <a:latin typeface="微软雅黑" panose="020B0503020204020204" pitchFamily="34" charset="-122"/>
                <a:ea typeface="微软雅黑" panose="020B0503020204020204" pitchFamily="34" charset="-122"/>
                <a:cs typeface="UKIJ CJK"/>
              </a:rPr>
              <a:t> Europe</a:t>
            </a:r>
            <a:r>
              <a:rPr lang="en-US" altLang="zh-CN" sz="2000" dirty="0">
                <a:solidFill>
                  <a:schemeClr val="bg1"/>
                </a:solidFill>
                <a:latin typeface="微软雅黑" panose="020B0503020204020204" pitchFamily="34" charset="-122"/>
                <a:ea typeface="微软雅黑" panose="020B0503020204020204" pitchFamily="34" charset="-122"/>
                <a:cs typeface="UKIJ CJK"/>
              </a:rPr>
              <a:t>.</a:t>
            </a:r>
          </a:p>
        </p:txBody>
      </p:sp>
      <p:sp>
        <p:nvSpPr>
          <p:cNvPr id="8" name="ZoneTexte 7">
            <a:extLst>
              <a:ext uri="{FF2B5EF4-FFF2-40B4-BE49-F238E27FC236}">
                <a16:creationId xmlns:a16="http://schemas.microsoft.com/office/drawing/2014/main" id="{CFC4234E-2B5B-8879-41BB-5F973694BF8A}"/>
              </a:ext>
            </a:extLst>
          </p:cNvPr>
          <p:cNvSpPr txBox="1"/>
          <p:nvPr/>
        </p:nvSpPr>
        <p:spPr>
          <a:xfrm>
            <a:off x="1097753" y="2480693"/>
            <a:ext cx="10160000" cy="3754874"/>
          </a:xfrm>
          <a:prstGeom prst="rect">
            <a:avLst/>
          </a:prstGeom>
          <a:noFill/>
        </p:spPr>
        <p:txBody>
          <a:bodyPr wrap="square" rtlCol="0">
            <a:spAutoFit/>
          </a:bodyPr>
          <a:lstStyle/>
          <a:p>
            <a:r>
              <a:rPr lang="fr-FR" sz="2000" dirty="0"/>
              <a:t>Alors que les industriels recherchent des solutions plus performantes et plus </a:t>
            </a:r>
            <a:r>
              <a:rPr lang="fr-FR" sz="2000" b="1" dirty="0"/>
              <a:t>respectueuses de l’environnement</a:t>
            </a:r>
            <a:r>
              <a:rPr lang="fr-FR" sz="2000" dirty="0"/>
              <a:t>, le </a:t>
            </a:r>
            <a:r>
              <a:rPr lang="fr-FR" sz="2000" b="1" dirty="0"/>
              <a:t>PDCPD</a:t>
            </a:r>
            <a:r>
              <a:rPr lang="fr-FR" sz="2000" dirty="0"/>
              <a:t> s’impose comme une réponse technologique de nouvelle génération dans le domaine des matériaux structurels techniques.</a:t>
            </a:r>
          </a:p>
          <a:p>
            <a:r>
              <a:rPr lang="fr-FR" sz="2000" dirty="0"/>
              <a:t>Alliant </a:t>
            </a:r>
            <a:r>
              <a:rPr lang="fr-FR" sz="2000" b="1" dirty="0"/>
              <a:t>légèreté, robustesse et durabilité</a:t>
            </a:r>
            <a:r>
              <a:rPr lang="fr-FR" sz="2000" dirty="0"/>
              <a:t>, il trouve toute sa place dans de nombreuses industries surtout quand les exigences sont lourdes et les environnements sévères.</a:t>
            </a:r>
          </a:p>
          <a:p>
            <a:endParaRPr lang="fr-FR" sz="2000" dirty="0"/>
          </a:p>
          <a:p>
            <a:pPr algn="ctr"/>
            <a:r>
              <a:rPr lang="fr-FR" sz="2000" b="1" dirty="0"/>
              <a:t>Avec la facilité de mise en œuvre du polystyrène et de meilleures propriétés que le polypropylène,</a:t>
            </a:r>
          </a:p>
          <a:p>
            <a:pPr algn="ctr"/>
            <a:r>
              <a:rPr lang="fr-FR" sz="2000" b="1" dirty="0"/>
              <a:t> le PDCPD représente le futur des matériaux structurels légers.</a:t>
            </a:r>
          </a:p>
          <a:p>
            <a:endParaRPr lang="fr-FR" sz="2000" dirty="0"/>
          </a:p>
          <a:p>
            <a:endParaRPr lang="fr-FR" dirty="0"/>
          </a:p>
        </p:txBody>
      </p:sp>
    </p:spTree>
    <p:extLst>
      <p:ext uri="{BB962C8B-B14F-4D97-AF65-F5344CB8AC3E}">
        <p14:creationId xmlns:p14="http://schemas.microsoft.com/office/powerpoint/2010/main" val="3929699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2"/>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grpSp>
        <p:nvGrpSpPr>
          <p:cNvPr id="6" name="Group 6"/>
          <p:cNvGrpSpPr/>
          <p:nvPr/>
        </p:nvGrpSpPr>
        <p:grpSpPr>
          <a:xfrm>
            <a:off x="2949338" y="2288270"/>
            <a:ext cx="6298405" cy="2556047"/>
            <a:chOff x="0" y="0"/>
            <a:chExt cx="2343352" cy="950989"/>
          </a:xfrm>
        </p:grpSpPr>
        <p:sp>
          <p:nvSpPr>
            <p:cNvPr id="7" name="Freeform 7"/>
            <p:cNvSpPr/>
            <p:nvPr/>
          </p:nvSpPr>
          <p:spPr>
            <a:xfrm>
              <a:off x="0" y="0"/>
              <a:ext cx="2343352" cy="950989"/>
            </a:xfrm>
            <a:custGeom>
              <a:avLst/>
              <a:gdLst/>
              <a:ahLst/>
              <a:cxnLst/>
              <a:rect l="l" t="t" r="r" b="b"/>
              <a:pathLst>
                <a:path w="2343352" h="950989">
                  <a:moveTo>
                    <a:pt x="0" y="0"/>
                  </a:moveTo>
                  <a:lnTo>
                    <a:pt x="2343352" y="0"/>
                  </a:lnTo>
                  <a:lnTo>
                    <a:pt x="2343352" y="950989"/>
                  </a:lnTo>
                  <a:lnTo>
                    <a:pt x="0" y="950989"/>
                  </a:lnTo>
                  <a:close/>
                </a:path>
              </a:pathLst>
            </a:custGeom>
            <a:solidFill>
              <a:srgbClr val="FDFEFE"/>
            </a:solidFill>
            <a:ln w="76200" cap="sq">
              <a:solidFill>
                <a:srgbClr val="D9D9D9"/>
              </a:solidFill>
              <a:prstDash val="solid"/>
              <a:miter/>
            </a:ln>
          </p:spPr>
          <p:txBody>
            <a:bodyPr/>
            <a:lstStyle/>
            <a:p>
              <a:endParaRPr lang="fr-FR" sz="1200"/>
            </a:p>
          </p:txBody>
        </p:sp>
        <p:sp>
          <p:nvSpPr>
            <p:cNvPr id="8" name="TextBox 8"/>
            <p:cNvSpPr txBox="1"/>
            <p:nvPr/>
          </p:nvSpPr>
          <p:spPr>
            <a:xfrm>
              <a:off x="0" y="-38100"/>
              <a:ext cx="2343352" cy="989089"/>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Freeform 9"/>
          <p:cNvSpPr/>
          <p:nvPr/>
        </p:nvSpPr>
        <p:spPr>
          <a:xfrm>
            <a:off x="3355563" y="3054581"/>
            <a:ext cx="899283" cy="899283"/>
          </a:xfrm>
          <a:custGeom>
            <a:avLst/>
            <a:gdLst/>
            <a:ahLst/>
            <a:cxnLst/>
            <a:rect l="l" t="t" r="r" b="b"/>
            <a:pathLst>
              <a:path w="1348924" h="1348924">
                <a:moveTo>
                  <a:pt x="0" y="0"/>
                </a:moveTo>
                <a:lnTo>
                  <a:pt x="1348924" y="0"/>
                </a:lnTo>
                <a:lnTo>
                  <a:pt x="1348924" y="1348924"/>
                </a:lnTo>
                <a:lnTo>
                  <a:pt x="0" y="134892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sz="1200"/>
          </a:p>
        </p:txBody>
      </p:sp>
      <p:sp>
        <p:nvSpPr>
          <p:cNvPr id="10" name="AutoShape 10"/>
          <p:cNvSpPr/>
          <p:nvPr/>
        </p:nvSpPr>
        <p:spPr>
          <a:xfrm>
            <a:off x="4523049" y="2763309"/>
            <a:ext cx="0" cy="1673792"/>
          </a:xfrm>
          <a:prstGeom prst="line">
            <a:avLst/>
          </a:prstGeom>
          <a:ln w="19050" cap="flat">
            <a:solidFill>
              <a:srgbClr val="4472C4">
                <a:alpha val="60784"/>
              </a:srgbClr>
            </a:solidFill>
            <a:prstDash val="solid"/>
            <a:headEnd type="none" w="sm" len="sm"/>
            <a:tailEnd type="none" w="sm" len="sm"/>
          </a:ln>
        </p:spPr>
        <p:txBody>
          <a:bodyPr/>
          <a:lstStyle/>
          <a:p>
            <a:endParaRPr lang="fr-FR" sz="1200"/>
          </a:p>
        </p:txBody>
      </p:sp>
      <p:grpSp>
        <p:nvGrpSpPr>
          <p:cNvPr id="11" name="Group 11"/>
          <p:cNvGrpSpPr/>
          <p:nvPr/>
        </p:nvGrpSpPr>
        <p:grpSpPr>
          <a:xfrm>
            <a:off x="4791253" y="3427942"/>
            <a:ext cx="152562" cy="15256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0C0"/>
            </a:solidFill>
          </p:spPr>
          <p:txBody>
            <a:bodyPr/>
            <a:lstStyle/>
            <a:p>
              <a:endParaRPr lang="fr-FR" sz="1200"/>
            </a:p>
          </p:txBody>
        </p:sp>
        <p:sp>
          <p:nvSpPr>
            <p:cNvPr id="13" name="TextBox 13"/>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4" name="TextBox 14"/>
          <p:cNvSpPr txBox="1"/>
          <p:nvPr/>
        </p:nvSpPr>
        <p:spPr>
          <a:xfrm>
            <a:off x="4791253" y="2744259"/>
            <a:ext cx="3814449" cy="348685"/>
          </a:xfrm>
          <a:prstGeom prst="rect">
            <a:avLst/>
          </a:prstGeom>
        </p:spPr>
        <p:txBody>
          <a:bodyPr lIns="0" tIns="0" rIns="0" bIns="0" rtlCol="0" anchor="t">
            <a:spAutoFit/>
          </a:bodyPr>
          <a:lstStyle/>
          <a:p>
            <a:pPr>
              <a:lnSpc>
                <a:spcPts val="2869"/>
              </a:lnSpc>
            </a:pPr>
            <a:r>
              <a:rPr lang="en-US" sz="2391" b="1">
                <a:solidFill>
                  <a:srgbClr val="000000"/>
                </a:solidFill>
                <a:latin typeface="Arial Bold"/>
                <a:ea typeface="Arial Bold"/>
                <a:cs typeface="Arial Bold"/>
                <a:sym typeface="Arial Bold"/>
              </a:rPr>
              <a:t>Présentation HMR Expert</a:t>
            </a:r>
          </a:p>
        </p:txBody>
      </p:sp>
      <p:sp>
        <p:nvSpPr>
          <p:cNvPr id="15" name="TextBox 15"/>
          <p:cNvSpPr txBox="1"/>
          <p:nvPr/>
        </p:nvSpPr>
        <p:spPr>
          <a:xfrm>
            <a:off x="5189292" y="3258915"/>
            <a:ext cx="3018373" cy="1218923"/>
          </a:xfrm>
          <a:prstGeom prst="rect">
            <a:avLst/>
          </a:prstGeom>
        </p:spPr>
        <p:txBody>
          <a:bodyPr lIns="0" tIns="0" rIns="0" bIns="0" rtlCol="0" anchor="t">
            <a:spAutoFit/>
          </a:bodyPr>
          <a:lstStyle/>
          <a:p>
            <a:pPr>
              <a:lnSpc>
                <a:spcPts val="3253"/>
              </a:lnSpc>
            </a:pPr>
            <a:r>
              <a:rPr lang="en-US" sz="1891">
                <a:solidFill>
                  <a:srgbClr val="000000"/>
                </a:solidFill>
                <a:latin typeface="Arial"/>
                <a:ea typeface="Arial"/>
                <a:cs typeface="Arial"/>
                <a:sym typeface="Arial"/>
              </a:rPr>
              <a:t>Historique</a:t>
            </a:r>
          </a:p>
          <a:p>
            <a:pPr>
              <a:lnSpc>
                <a:spcPts val="3253"/>
              </a:lnSpc>
            </a:pPr>
            <a:r>
              <a:rPr lang="en-US" sz="1891">
                <a:solidFill>
                  <a:srgbClr val="000000"/>
                </a:solidFill>
                <a:latin typeface="Arial"/>
                <a:ea typeface="Arial"/>
                <a:cs typeface="Arial"/>
                <a:sym typeface="Arial"/>
              </a:rPr>
              <a:t>Compétences</a:t>
            </a:r>
          </a:p>
          <a:p>
            <a:pPr>
              <a:lnSpc>
                <a:spcPts val="3253"/>
              </a:lnSpc>
            </a:pPr>
            <a:r>
              <a:rPr lang="en-US" sz="1891">
                <a:solidFill>
                  <a:srgbClr val="000000"/>
                </a:solidFill>
                <a:latin typeface="Arial"/>
                <a:ea typeface="Arial"/>
                <a:cs typeface="Arial"/>
                <a:sym typeface="Arial"/>
              </a:rPr>
              <a:t>Organisation</a:t>
            </a:r>
          </a:p>
        </p:txBody>
      </p:sp>
      <p:grpSp>
        <p:nvGrpSpPr>
          <p:cNvPr id="16" name="Group 16"/>
          <p:cNvGrpSpPr/>
          <p:nvPr/>
        </p:nvGrpSpPr>
        <p:grpSpPr>
          <a:xfrm>
            <a:off x="4791253" y="3838720"/>
            <a:ext cx="152562" cy="15256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0C0"/>
            </a:solidFill>
          </p:spPr>
          <p:txBody>
            <a:bodyPr/>
            <a:lstStyle/>
            <a:p>
              <a:endParaRPr lang="fr-FR" sz="1200"/>
            </a:p>
          </p:txBody>
        </p:sp>
        <p:sp>
          <p:nvSpPr>
            <p:cNvPr id="18" name="TextBox 18"/>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a:off x="4791253" y="4247504"/>
            <a:ext cx="152562" cy="15256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0C0"/>
            </a:solidFill>
          </p:spPr>
          <p:txBody>
            <a:bodyPr/>
            <a:lstStyle/>
            <a:p>
              <a:endParaRPr lang="fr-FR" sz="1200"/>
            </a:p>
          </p:txBody>
        </p:sp>
        <p:sp>
          <p:nvSpPr>
            <p:cNvPr id="21" name="TextBox 2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2" name="Group 22"/>
          <p:cNvGrpSpPr/>
          <p:nvPr/>
        </p:nvGrpSpPr>
        <p:grpSpPr>
          <a:xfrm>
            <a:off x="468657" y="6276005"/>
            <a:ext cx="950925" cy="855883"/>
            <a:chOff x="0" y="0"/>
            <a:chExt cx="1494066" cy="1344740"/>
          </a:xfrm>
        </p:grpSpPr>
        <p:sp>
          <p:nvSpPr>
            <p:cNvPr id="23" name="Freeform 23"/>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4"/>
              <a:stretch>
                <a:fillRect r="-572328" b="40927"/>
              </a:stretch>
            </a:blipFill>
          </p:spPr>
          <p:txBody>
            <a:bodyPr/>
            <a:lstStyle/>
            <a:p>
              <a:endParaRPr lang="fr-FR" sz="1200"/>
            </a:p>
          </p:txBody>
        </p:sp>
      </p:grpSp>
      <p:sp>
        <p:nvSpPr>
          <p:cNvPr id="24" name="AutoShape 24"/>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25" name="Group 25"/>
          <p:cNvGrpSpPr/>
          <p:nvPr/>
        </p:nvGrpSpPr>
        <p:grpSpPr>
          <a:xfrm>
            <a:off x="11312554" y="6314104"/>
            <a:ext cx="354623" cy="414561"/>
            <a:chOff x="0" y="0"/>
            <a:chExt cx="709246" cy="829121"/>
          </a:xfrm>
        </p:grpSpPr>
        <p:sp>
          <p:nvSpPr>
            <p:cNvPr id="26" name="Freeform 26"/>
            <p:cNvSpPr/>
            <p:nvPr/>
          </p:nvSpPr>
          <p:spPr>
            <a:xfrm>
              <a:off x="0" y="0"/>
              <a:ext cx="709246" cy="829121"/>
            </a:xfrm>
            <a:custGeom>
              <a:avLst/>
              <a:gdLst/>
              <a:ahLst/>
              <a:cxnLst/>
              <a:rect l="l" t="t" r="r" b="b"/>
              <a:pathLst>
                <a:path w="709246" h="829121">
                  <a:moveTo>
                    <a:pt x="0" y="0"/>
                  </a:moveTo>
                  <a:lnTo>
                    <a:pt x="709246" y="0"/>
                  </a:lnTo>
                  <a:lnTo>
                    <a:pt x="709246" y="829121"/>
                  </a:lnTo>
                  <a:lnTo>
                    <a:pt x="0" y="829121"/>
                  </a:lnTo>
                  <a:close/>
                </a:path>
              </a:pathLst>
            </a:custGeom>
            <a:blipFill>
              <a:blip r:embed="rId5">
                <a:alphaModFix amt="0"/>
              </a:blip>
              <a:stretch>
                <a:fillRect t="-84897" r="-673554" b="-72972"/>
              </a:stretch>
            </a:blipFill>
          </p:spPr>
          <p:txBody>
            <a:bodyPr/>
            <a:lstStyle/>
            <a:p>
              <a:endParaRPr lang="fr-FR" sz="1200"/>
            </a:p>
          </p:txBody>
        </p:sp>
        <p:sp>
          <p:nvSpPr>
            <p:cNvPr id="27" name="TextBox 27"/>
            <p:cNvSpPr txBox="1"/>
            <p:nvPr/>
          </p:nvSpPr>
          <p:spPr>
            <a:xfrm>
              <a:off x="0" y="-19050"/>
              <a:ext cx="709246" cy="8481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3</a:t>
              </a:r>
            </a:p>
          </p:txBody>
        </p:sp>
      </p:grpSp>
      <p:sp>
        <p:nvSpPr>
          <p:cNvPr id="28" name="AutoShape 28"/>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sp>
        <p:nvSpPr>
          <p:cNvPr id="29" name="TextBox 29"/>
          <p:cNvSpPr txBox="1"/>
          <p:nvPr/>
        </p:nvSpPr>
        <p:spPr>
          <a:xfrm>
            <a:off x="468657" y="234858"/>
            <a:ext cx="1940553" cy="461665"/>
          </a:xfrm>
          <a:prstGeom prst="rect">
            <a:avLst/>
          </a:prstGeom>
        </p:spPr>
        <p:txBody>
          <a:bodyPr lIns="0" tIns="0" rIns="0" bIns="0" rtlCol="0" anchor="t">
            <a:spAutoFit/>
          </a:bodyPr>
          <a:lstStyle/>
          <a:p>
            <a:pPr>
              <a:lnSpc>
                <a:spcPts val="3601"/>
              </a:lnSpc>
            </a:pPr>
            <a:r>
              <a:rPr lang="en-US" sz="3001" b="1">
                <a:solidFill>
                  <a:srgbClr val="FFFFFF"/>
                </a:solidFill>
                <a:latin typeface="Arial Bold"/>
                <a:ea typeface="Arial Bold"/>
                <a:cs typeface="Arial Bold"/>
                <a:sym typeface="Arial Bold"/>
              </a:rPr>
              <a:t>Sommaire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8813B-5CD2-F3B4-9E76-5097ABDDD79F}"/>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4FD855A-7B15-045C-1DA3-EC05682AB82F}"/>
              </a:ext>
            </a:extLst>
          </p:cNvPr>
          <p:cNvSpPr>
            <a:spLocks noGrp="1"/>
          </p:cNvSpPr>
          <p:nvPr>
            <p:ph type="sldNum" sz="quarter" idx="4"/>
          </p:nvPr>
        </p:nvSpPr>
        <p:spPr/>
        <p:txBody>
          <a:bodyPr/>
          <a:lstStyle/>
          <a:p>
            <a:fld id="{4B60796B-CB92-40D1-9B66-3190DFEF75AD}" type="slidenum">
              <a:rPr lang="fr-FR" smtClean="0"/>
              <a:pPr/>
              <a:t>30</a:t>
            </a:fld>
            <a:endParaRPr lang="fr-FR" dirty="0"/>
          </a:p>
        </p:txBody>
      </p:sp>
      <p:sp>
        <p:nvSpPr>
          <p:cNvPr id="2" name="标题 1">
            <a:extLst>
              <a:ext uri="{FF2B5EF4-FFF2-40B4-BE49-F238E27FC236}">
                <a16:creationId xmlns:a16="http://schemas.microsoft.com/office/drawing/2014/main" id="{CFA6E28F-49AC-818B-419C-C80210177D1D}"/>
              </a:ext>
            </a:extLst>
          </p:cNvPr>
          <p:cNvSpPr>
            <a:spLocks noGrp="1"/>
          </p:cNvSpPr>
          <p:nvPr>
            <p:ph type="title"/>
          </p:nvPr>
        </p:nvSpPr>
        <p:spPr>
          <a:xfrm>
            <a:off x="264160" y="250825"/>
            <a:ext cx="6187440" cy="409575"/>
          </a:xfrm>
        </p:spPr>
        <p:txBody>
          <a:bodyPr>
            <a:noAutofit/>
          </a:bodyPr>
          <a:lstStyle/>
          <a:p>
            <a:r>
              <a:rPr lang="en-US" altLang="zh-CN" sz="2200" dirty="0">
                <a:latin typeface="微软雅黑" panose="020B0503020204020204" pitchFamily="34" charset="-122"/>
                <a:ea typeface="微软雅黑" panose="020B0503020204020204" pitchFamily="34" charset="-122"/>
              </a:rPr>
              <a:t>Le </a:t>
            </a:r>
            <a:r>
              <a:rPr lang="en-US" altLang="zh-CN" sz="2200" dirty="0" err="1">
                <a:latin typeface="微软雅黑" panose="020B0503020204020204" pitchFamily="34" charset="-122"/>
                <a:ea typeface="微软雅黑" panose="020B0503020204020204" pitchFamily="34" charset="-122"/>
              </a:rPr>
              <a:t>projet</a:t>
            </a:r>
            <a:r>
              <a:rPr lang="en-US" altLang="zh-CN" sz="2200" dirty="0">
                <a:latin typeface="微软雅黑" panose="020B0503020204020204" pitchFamily="34" charset="-122"/>
                <a:ea typeface="微软雅黑" panose="020B0503020204020204" pitchFamily="34" charset="-122"/>
              </a:rPr>
              <a:t> “PDCPD” de HMR Expert</a:t>
            </a:r>
          </a:p>
        </p:txBody>
      </p:sp>
      <p:sp>
        <p:nvSpPr>
          <p:cNvPr id="5" name="矩形 13">
            <a:extLst>
              <a:ext uri="{FF2B5EF4-FFF2-40B4-BE49-F238E27FC236}">
                <a16:creationId xmlns:a16="http://schemas.microsoft.com/office/drawing/2014/main" id="{FE824520-FA84-5ED7-3848-CE8ECE62B503}"/>
              </a:ext>
            </a:extLst>
          </p:cNvPr>
          <p:cNvSpPr/>
          <p:nvPr/>
        </p:nvSpPr>
        <p:spPr>
          <a:xfrm>
            <a:off x="569671" y="1121828"/>
            <a:ext cx="11169660" cy="4971191"/>
          </a:xfrm>
          <a:prstGeom prst="rect">
            <a:avLst/>
          </a:prstGeom>
          <a:solidFill>
            <a:schemeClr val="bg1"/>
          </a:solidFill>
          <a:ln>
            <a:noFill/>
          </a:ln>
          <a:effectLst>
            <a:outerShdw blurRad="508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object 3">
            <a:extLst>
              <a:ext uri="{FF2B5EF4-FFF2-40B4-BE49-F238E27FC236}">
                <a16:creationId xmlns:a16="http://schemas.microsoft.com/office/drawing/2014/main" id="{89706FFE-5C1B-4020-B730-8D1DEBD8046F}"/>
              </a:ext>
            </a:extLst>
          </p:cNvPr>
          <p:cNvSpPr/>
          <p:nvPr/>
        </p:nvSpPr>
        <p:spPr>
          <a:xfrm>
            <a:off x="781783" y="1310220"/>
            <a:ext cx="10885710" cy="1158659"/>
          </a:xfrm>
          <a:custGeom>
            <a:avLst/>
            <a:gdLst/>
            <a:ahLst/>
            <a:cxnLst/>
            <a:rect l="l" t="t" r="r" b="b"/>
            <a:pathLst>
              <a:path w="9561830" h="767080">
                <a:moveTo>
                  <a:pt x="9561576" y="766572"/>
                </a:moveTo>
                <a:lnTo>
                  <a:pt x="0" y="766572"/>
                </a:lnTo>
                <a:lnTo>
                  <a:pt x="0" y="0"/>
                </a:lnTo>
                <a:lnTo>
                  <a:pt x="9561576" y="0"/>
                </a:lnTo>
                <a:lnTo>
                  <a:pt x="9561576" y="766572"/>
                </a:lnTo>
                <a:close/>
              </a:path>
            </a:pathLst>
          </a:custGeom>
          <a:solidFill>
            <a:srgbClr val="0070C0"/>
          </a:solidFill>
        </p:spPr>
        <p:txBody>
          <a:bodyPr wrap="square" lIns="0" tIns="0" rIns="0" bIns="0"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UKIJ CJK"/>
            </a:endParaRPr>
          </a:p>
        </p:txBody>
      </p:sp>
      <p:sp>
        <p:nvSpPr>
          <p:cNvPr id="7" name="文本框 15">
            <a:extLst>
              <a:ext uri="{FF2B5EF4-FFF2-40B4-BE49-F238E27FC236}">
                <a16:creationId xmlns:a16="http://schemas.microsoft.com/office/drawing/2014/main" id="{C9CFBA70-92F3-7A66-408B-243C2DA99383}"/>
              </a:ext>
            </a:extLst>
          </p:cNvPr>
          <p:cNvSpPr txBox="1"/>
          <p:nvPr/>
        </p:nvSpPr>
        <p:spPr>
          <a:xfrm>
            <a:off x="1165225" y="1397000"/>
            <a:ext cx="10878185" cy="707886"/>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cs typeface="UKIJ CJK"/>
              </a:rPr>
              <a:t>Pour </a:t>
            </a:r>
            <a:r>
              <a:rPr lang="en-US" altLang="zh-CN" sz="2000" b="1" dirty="0" err="1">
                <a:solidFill>
                  <a:schemeClr val="bg1"/>
                </a:solidFill>
                <a:latin typeface="微软雅黑" panose="020B0503020204020204" pitchFamily="34" charset="-122"/>
                <a:ea typeface="微软雅黑" panose="020B0503020204020204" pitchFamily="34" charset="-122"/>
                <a:cs typeface="UKIJ CJK"/>
              </a:rPr>
              <a:t>faciliter</a:t>
            </a:r>
            <a:r>
              <a:rPr lang="en-US" altLang="zh-CN" sz="2000" b="1" dirty="0">
                <a:solidFill>
                  <a:schemeClr val="bg1"/>
                </a:solidFill>
                <a:latin typeface="微软雅黑" panose="020B0503020204020204" pitchFamily="34" charset="-122"/>
                <a:ea typeface="微软雅黑" panose="020B0503020204020204" pitchFamily="34" charset="-122"/>
                <a:cs typeface="UKIJ CJK"/>
              </a:rPr>
              <a:t> son </a:t>
            </a:r>
            <a:r>
              <a:rPr lang="en-US" altLang="zh-CN" sz="2000" b="1" dirty="0" err="1">
                <a:solidFill>
                  <a:schemeClr val="bg1"/>
                </a:solidFill>
                <a:latin typeface="微软雅黑" panose="020B0503020204020204" pitchFamily="34" charset="-122"/>
                <a:ea typeface="微软雅黑" panose="020B0503020204020204" pitchFamily="34" charset="-122"/>
                <a:cs typeface="UKIJ CJK"/>
              </a:rPr>
              <a:t>développement</a:t>
            </a:r>
            <a:r>
              <a:rPr lang="en-US" altLang="zh-CN" sz="2000" b="1" dirty="0">
                <a:solidFill>
                  <a:schemeClr val="bg1"/>
                </a:solidFill>
                <a:latin typeface="微软雅黑" panose="020B0503020204020204" pitchFamily="34" charset="-122"/>
                <a:ea typeface="微软雅黑" panose="020B0503020204020204" pitchFamily="34" charset="-122"/>
                <a:cs typeface="UKIJ CJK"/>
              </a:rPr>
              <a:t>, nous </a:t>
            </a:r>
            <a:r>
              <a:rPr lang="en-US" altLang="zh-CN" sz="2000" b="1" dirty="0" err="1">
                <a:solidFill>
                  <a:schemeClr val="bg1"/>
                </a:solidFill>
                <a:latin typeface="微软雅黑" panose="020B0503020204020204" pitchFamily="34" charset="-122"/>
                <a:ea typeface="微软雅黑" panose="020B0503020204020204" pitchFamily="34" charset="-122"/>
                <a:cs typeface="UKIJ CJK"/>
              </a:rPr>
              <a:t>proposons</a:t>
            </a:r>
            <a:r>
              <a:rPr lang="en-US" altLang="zh-CN" sz="2000" b="1" dirty="0">
                <a:solidFill>
                  <a:schemeClr val="bg1"/>
                </a:solidFill>
                <a:latin typeface="微软雅黑" panose="020B0503020204020204" pitchFamily="34" charset="-122"/>
                <a:ea typeface="微软雅黑" panose="020B0503020204020204" pitchFamily="34" charset="-122"/>
                <a:cs typeface="UKIJ CJK"/>
              </a:rPr>
              <a:t> deux nouveaux </a:t>
            </a:r>
            <a:r>
              <a:rPr lang="en-US" altLang="zh-CN" sz="2000" b="1" dirty="0" err="1">
                <a:solidFill>
                  <a:schemeClr val="bg1"/>
                </a:solidFill>
                <a:latin typeface="微软雅黑" panose="020B0503020204020204" pitchFamily="34" charset="-122"/>
                <a:ea typeface="微软雅黑" panose="020B0503020204020204" pitchFamily="34" charset="-122"/>
                <a:cs typeface="UKIJ CJK"/>
              </a:rPr>
              <a:t>sourcings</a:t>
            </a:r>
            <a:r>
              <a:rPr lang="en-US" altLang="zh-CN" sz="2000" b="1" dirty="0">
                <a:solidFill>
                  <a:schemeClr val="bg1"/>
                </a:solidFill>
                <a:latin typeface="微软雅黑" panose="020B0503020204020204" pitchFamily="34" charset="-122"/>
                <a:ea typeface="微软雅黑" panose="020B0503020204020204" pitchFamily="34" charset="-122"/>
                <a:cs typeface="UKIJ CJK"/>
              </a:rPr>
              <a:t> chinois, </a:t>
            </a:r>
            <a:r>
              <a:rPr lang="en-US" altLang="zh-CN" sz="2000" b="1" dirty="0" err="1">
                <a:solidFill>
                  <a:schemeClr val="bg1"/>
                </a:solidFill>
                <a:latin typeface="微软雅黑" panose="020B0503020204020204" pitchFamily="34" charset="-122"/>
                <a:ea typeface="微软雅黑" panose="020B0503020204020204" pitchFamily="34" charset="-122"/>
                <a:cs typeface="UKIJ CJK"/>
              </a:rPr>
              <a:t>particulièrement</a:t>
            </a:r>
            <a:r>
              <a:rPr lang="en-US" altLang="zh-CN" sz="2000" b="1" dirty="0">
                <a:solidFill>
                  <a:schemeClr val="bg1"/>
                </a:solidFill>
                <a:latin typeface="微软雅黑" panose="020B0503020204020204" pitchFamily="34" charset="-122"/>
                <a:ea typeface="微软雅黑" panose="020B0503020204020204" pitchFamily="34" charset="-122"/>
                <a:cs typeface="UKIJ CJK"/>
              </a:rPr>
              <a:t> </a:t>
            </a:r>
            <a:r>
              <a:rPr lang="en-US" altLang="zh-CN" sz="2000" b="1" dirty="0" err="1">
                <a:solidFill>
                  <a:schemeClr val="bg1"/>
                </a:solidFill>
                <a:latin typeface="微软雅黑" panose="020B0503020204020204" pitchFamily="34" charset="-122"/>
                <a:ea typeface="微软雅黑" panose="020B0503020204020204" pitchFamily="34" charset="-122"/>
                <a:cs typeface="UKIJ CJK"/>
              </a:rPr>
              <a:t>attractifs</a:t>
            </a:r>
            <a:r>
              <a:rPr lang="en-US" altLang="zh-CN" sz="2000" b="1" dirty="0">
                <a:solidFill>
                  <a:schemeClr val="bg1"/>
                </a:solidFill>
                <a:latin typeface="微软雅黑" panose="020B0503020204020204" pitchFamily="34" charset="-122"/>
                <a:ea typeface="微软雅黑" panose="020B0503020204020204" pitchFamily="34" charset="-122"/>
                <a:cs typeface="UKIJ CJK"/>
              </a:rPr>
              <a:t> (Coût, </a:t>
            </a:r>
            <a:r>
              <a:rPr lang="en-US" altLang="zh-CN" sz="2000" b="1" dirty="0" err="1">
                <a:solidFill>
                  <a:schemeClr val="bg1"/>
                </a:solidFill>
                <a:latin typeface="微软雅黑" panose="020B0503020204020204" pitchFamily="34" charset="-122"/>
                <a:ea typeface="微软雅黑" panose="020B0503020204020204" pitchFamily="34" charset="-122"/>
                <a:cs typeface="UKIJ CJK"/>
              </a:rPr>
              <a:t>Qualité</a:t>
            </a:r>
            <a:r>
              <a:rPr lang="en-US" altLang="zh-CN" sz="2000" b="1" dirty="0">
                <a:solidFill>
                  <a:schemeClr val="bg1"/>
                </a:solidFill>
                <a:latin typeface="微软雅黑" panose="020B0503020204020204" pitchFamily="34" charset="-122"/>
                <a:ea typeface="微软雅黑" panose="020B0503020204020204" pitchFamily="34" charset="-122"/>
                <a:cs typeface="UKIJ CJK"/>
              </a:rPr>
              <a:t>, </a:t>
            </a:r>
            <a:r>
              <a:rPr lang="en-US" altLang="zh-CN" sz="2000" b="1" dirty="0" err="1">
                <a:solidFill>
                  <a:schemeClr val="bg1"/>
                </a:solidFill>
                <a:latin typeface="微软雅黑" panose="020B0503020204020204" pitchFamily="34" charset="-122"/>
                <a:ea typeface="微软雅黑" panose="020B0503020204020204" pitchFamily="34" charset="-122"/>
                <a:cs typeface="UKIJ CJK"/>
              </a:rPr>
              <a:t>Délai</a:t>
            </a:r>
            <a:r>
              <a:rPr lang="en-US" altLang="zh-CN" sz="2000" b="1" dirty="0">
                <a:solidFill>
                  <a:schemeClr val="bg1"/>
                </a:solidFill>
                <a:latin typeface="微软雅黑" panose="020B0503020204020204" pitchFamily="34" charset="-122"/>
                <a:ea typeface="微软雅黑" panose="020B0503020204020204" pitchFamily="34" charset="-122"/>
                <a:cs typeface="UKIJ CJK"/>
              </a:rPr>
              <a:t>) :</a:t>
            </a:r>
          </a:p>
        </p:txBody>
      </p:sp>
      <p:sp>
        <p:nvSpPr>
          <p:cNvPr id="8" name="ZoneTexte 7">
            <a:extLst>
              <a:ext uri="{FF2B5EF4-FFF2-40B4-BE49-F238E27FC236}">
                <a16:creationId xmlns:a16="http://schemas.microsoft.com/office/drawing/2014/main" id="{B793EE3C-1A3E-F11F-9E85-9BC05AFE5F38}"/>
              </a:ext>
            </a:extLst>
          </p:cNvPr>
          <p:cNvSpPr txBox="1"/>
          <p:nvPr/>
        </p:nvSpPr>
        <p:spPr>
          <a:xfrm>
            <a:off x="803821" y="5381965"/>
            <a:ext cx="4325223" cy="461665"/>
          </a:xfrm>
          <a:prstGeom prst="rect">
            <a:avLst/>
          </a:prstGeom>
          <a:noFill/>
        </p:spPr>
        <p:txBody>
          <a:bodyPr wrap="none" rtlCol="0">
            <a:spAutoFit/>
          </a:bodyPr>
          <a:lstStyle/>
          <a:p>
            <a:r>
              <a:rPr lang="fr-FR" sz="2400" b="1" dirty="0"/>
              <a:t>Les résines DCPD de HANSI</a:t>
            </a:r>
          </a:p>
        </p:txBody>
      </p:sp>
      <p:pic>
        <p:nvPicPr>
          <p:cNvPr id="9" name="Image 8">
            <a:extLst>
              <a:ext uri="{FF2B5EF4-FFF2-40B4-BE49-F238E27FC236}">
                <a16:creationId xmlns:a16="http://schemas.microsoft.com/office/drawing/2014/main" id="{03222F0D-C50F-35AF-FD97-F29EFDE04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840" y="2735580"/>
            <a:ext cx="3464560" cy="2598420"/>
          </a:xfrm>
          <a:prstGeom prst="rect">
            <a:avLst/>
          </a:prstGeom>
        </p:spPr>
      </p:pic>
      <p:pic>
        <p:nvPicPr>
          <p:cNvPr id="10" name="Image 9">
            <a:extLst>
              <a:ext uri="{FF2B5EF4-FFF2-40B4-BE49-F238E27FC236}">
                <a16:creationId xmlns:a16="http://schemas.microsoft.com/office/drawing/2014/main" id="{F91F304D-CF0A-441C-DCE2-3C4A888C20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6160" y="2661920"/>
            <a:ext cx="3708400" cy="2781300"/>
          </a:xfrm>
          <a:prstGeom prst="rect">
            <a:avLst/>
          </a:prstGeom>
        </p:spPr>
      </p:pic>
      <p:sp>
        <p:nvSpPr>
          <p:cNvPr id="11" name="ZoneTexte 10">
            <a:extLst>
              <a:ext uri="{FF2B5EF4-FFF2-40B4-BE49-F238E27FC236}">
                <a16:creationId xmlns:a16="http://schemas.microsoft.com/office/drawing/2014/main" id="{258E42B7-63D4-3909-5F96-F6213FDA0A68}"/>
              </a:ext>
            </a:extLst>
          </p:cNvPr>
          <p:cNvSpPr txBox="1"/>
          <p:nvPr/>
        </p:nvSpPr>
        <p:spPr>
          <a:xfrm>
            <a:off x="7322998" y="5446233"/>
            <a:ext cx="3916265" cy="461665"/>
          </a:xfrm>
          <a:prstGeom prst="rect">
            <a:avLst/>
          </a:prstGeom>
          <a:noFill/>
        </p:spPr>
        <p:txBody>
          <a:bodyPr wrap="none" rtlCol="0">
            <a:spAutoFit/>
          </a:bodyPr>
          <a:lstStyle/>
          <a:p>
            <a:r>
              <a:rPr lang="fr-FR" sz="2400" b="1" dirty="0"/>
              <a:t>Les moules RIM de AIJET</a:t>
            </a:r>
          </a:p>
        </p:txBody>
      </p:sp>
      <p:pic>
        <p:nvPicPr>
          <p:cNvPr id="12" name="Image 11">
            <a:extLst>
              <a:ext uri="{FF2B5EF4-FFF2-40B4-BE49-F238E27FC236}">
                <a16:creationId xmlns:a16="http://schemas.microsoft.com/office/drawing/2014/main" id="{E10DAAE1-A568-6D42-CF99-86762DFB00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18229">
            <a:off x="4274820" y="2966720"/>
            <a:ext cx="3627120" cy="2418080"/>
          </a:xfrm>
          <a:prstGeom prst="rect">
            <a:avLst/>
          </a:prstGeom>
        </p:spPr>
      </p:pic>
    </p:spTree>
    <p:extLst>
      <p:ext uri="{BB962C8B-B14F-4D97-AF65-F5344CB8AC3E}">
        <p14:creationId xmlns:p14="http://schemas.microsoft.com/office/powerpoint/2010/main" val="809840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9EBA2-0FF8-891A-63B3-A8AA935804EA}"/>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9C871D5-FC96-E1AC-92C7-BCB1C65BF2EC}"/>
              </a:ext>
            </a:extLst>
          </p:cNvPr>
          <p:cNvSpPr>
            <a:spLocks noGrp="1"/>
          </p:cNvSpPr>
          <p:nvPr>
            <p:ph type="sldNum" sz="quarter" idx="4"/>
          </p:nvPr>
        </p:nvSpPr>
        <p:spPr/>
        <p:txBody>
          <a:bodyPr/>
          <a:lstStyle/>
          <a:p>
            <a:fld id="{4B60796B-CB92-40D1-9B66-3190DFEF75AD}" type="slidenum">
              <a:rPr lang="fr-FR" smtClean="0"/>
              <a:pPr/>
              <a:t>31</a:t>
            </a:fld>
            <a:endParaRPr lang="fr-FR" dirty="0"/>
          </a:p>
        </p:txBody>
      </p:sp>
      <p:sp>
        <p:nvSpPr>
          <p:cNvPr id="3" name="Titre 1">
            <a:extLst>
              <a:ext uri="{FF2B5EF4-FFF2-40B4-BE49-F238E27FC236}">
                <a16:creationId xmlns:a16="http://schemas.microsoft.com/office/drawing/2014/main" id="{78A084C1-C8BE-CEC3-7267-624F82915A29}"/>
              </a:ext>
            </a:extLst>
          </p:cNvPr>
          <p:cNvSpPr txBox="1">
            <a:spLocks/>
          </p:cNvSpPr>
          <p:nvPr/>
        </p:nvSpPr>
        <p:spPr>
          <a:xfrm>
            <a:off x="1165497" y="1170147"/>
            <a:ext cx="9861005" cy="1752600"/>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7200" dirty="0"/>
              <a:t>Merci pour </a:t>
            </a:r>
            <a:r>
              <a:rPr lang="en-US" sz="7200" dirty="0" err="1"/>
              <a:t>votre</a:t>
            </a:r>
            <a:r>
              <a:rPr lang="en-US" sz="7200" dirty="0"/>
              <a:t> attention</a:t>
            </a:r>
          </a:p>
        </p:txBody>
      </p:sp>
      <p:cxnSp>
        <p:nvCxnSpPr>
          <p:cNvPr id="15" name="Connecteur droit 14">
            <a:extLst>
              <a:ext uri="{FF2B5EF4-FFF2-40B4-BE49-F238E27FC236}">
                <a16:creationId xmlns:a16="http://schemas.microsoft.com/office/drawing/2014/main" id="{F406CA71-655C-603B-A6B4-221A20E4B851}"/>
              </a:ext>
            </a:extLst>
          </p:cNvPr>
          <p:cNvCxnSpPr/>
          <p:nvPr/>
        </p:nvCxnSpPr>
        <p:spPr>
          <a:xfrm>
            <a:off x="2764971" y="2954602"/>
            <a:ext cx="642982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404EB47-AB9C-6493-C073-780628DC4717}"/>
              </a:ext>
            </a:extLst>
          </p:cNvPr>
          <p:cNvSpPr txBox="1"/>
          <p:nvPr/>
        </p:nvSpPr>
        <p:spPr>
          <a:xfrm>
            <a:off x="3936275" y="3154499"/>
            <a:ext cx="5704115" cy="365126"/>
          </a:xfrm>
          <a:prstGeom prst="rect">
            <a:avLst/>
          </a:prstGeom>
        </p:spPr>
        <p:txBody>
          <a:bodyPr vert="horz" wrap="square" lIns="91440" tIns="45720" rIns="91440" bIns="45720" rtlCol="0">
            <a:normAutofit lnSpcReduction="10000"/>
          </a:bodyPr>
          <a:lstStyle/>
          <a:p>
            <a:pPr>
              <a:buClr>
                <a:srgbClr val="0070C0"/>
              </a:buClr>
            </a:pPr>
            <a:r>
              <a:rPr lang="fr-FR" i="1" dirty="0">
                <a:latin typeface="Calibri" pitchFamily="34" charset="0"/>
                <a:cs typeface="Calibri" pitchFamily="34" charset="0"/>
              </a:rPr>
              <a:t>Dossier rédigé et présenté par HMRexpert</a:t>
            </a:r>
          </a:p>
        </p:txBody>
      </p:sp>
      <p:pic>
        <p:nvPicPr>
          <p:cNvPr id="5" name="Image 4">
            <a:extLst>
              <a:ext uri="{FF2B5EF4-FFF2-40B4-BE49-F238E27FC236}">
                <a16:creationId xmlns:a16="http://schemas.microsoft.com/office/drawing/2014/main" id="{15346DC5-4751-2C4A-FC13-303A9F71A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3584469"/>
            <a:ext cx="2454275" cy="2454275"/>
          </a:xfrm>
          <a:prstGeom prst="rect">
            <a:avLst/>
          </a:prstGeom>
        </p:spPr>
      </p:pic>
      <p:sp>
        <p:nvSpPr>
          <p:cNvPr id="6" name="Titre 1">
            <a:extLst>
              <a:ext uri="{FF2B5EF4-FFF2-40B4-BE49-F238E27FC236}">
                <a16:creationId xmlns:a16="http://schemas.microsoft.com/office/drawing/2014/main" id="{06009C83-674E-BFBF-CC3F-8C3686837B0B}"/>
              </a:ext>
            </a:extLst>
          </p:cNvPr>
          <p:cNvSpPr txBox="1">
            <a:spLocks/>
          </p:cNvSpPr>
          <p:nvPr/>
        </p:nvSpPr>
        <p:spPr>
          <a:xfrm>
            <a:off x="358502" y="3751377"/>
            <a:ext cx="6429830" cy="57481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3200" b="1" dirty="0"/>
              <a:t>Pour plus </a:t>
            </a:r>
            <a:r>
              <a:rPr lang="en-US" sz="3200" b="1" dirty="0" err="1"/>
              <a:t>d’informations</a:t>
            </a:r>
            <a:r>
              <a:rPr lang="en-US" sz="3200" b="1" dirty="0"/>
              <a:t>, </a:t>
            </a:r>
          </a:p>
        </p:txBody>
      </p:sp>
      <p:sp>
        <p:nvSpPr>
          <p:cNvPr id="8" name="ZoneTexte 7">
            <a:extLst>
              <a:ext uri="{FF2B5EF4-FFF2-40B4-BE49-F238E27FC236}">
                <a16:creationId xmlns:a16="http://schemas.microsoft.com/office/drawing/2014/main" id="{7D397328-6638-2382-854C-D865FD03A304}"/>
              </a:ext>
            </a:extLst>
          </p:cNvPr>
          <p:cNvSpPr txBox="1"/>
          <p:nvPr/>
        </p:nvSpPr>
        <p:spPr>
          <a:xfrm>
            <a:off x="377324" y="4387124"/>
            <a:ext cx="4518526" cy="757130"/>
          </a:xfrm>
          <a:prstGeom prst="rect">
            <a:avLst/>
          </a:prstGeom>
          <a:noFill/>
        </p:spPr>
        <p:txBody>
          <a:bodyPr wrap="square">
            <a:spAutoFit/>
          </a:bodyPr>
          <a:lstStyle/>
          <a:p>
            <a:pPr>
              <a:lnSpc>
                <a:spcPct val="90000"/>
              </a:lnSpc>
              <a:spcAft>
                <a:spcPts val="600"/>
              </a:spcAft>
            </a:pPr>
            <a:r>
              <a:rPr lang="en-US" sz="2400" b="1" dirty="0" err="1"/>
              <a:t>Scannez</a:t>
            </a:r>
            <a:r>
              <a:rPr lang="en-US" sz="2400" dirty="0"/>
              <a:t> le QR Code pour </a:t>
            </a:r>
            <a:r>
              <a:rPr lang="en-US" sz="2400" b="1" dirty="0" err="1"/>
              <a:t>accéder</a:t>
            </a:r>
            <a:r>
              <a:rPr lang="en-US" sz="2400" b="1" dirty="0"/>
              <a:t> à </a:t>
            </a:r>
            <a:r>
              <a:rPr lang="en-US" sz="2400" b="1" dirty="0" err="1"/>
              <a:t>notre</a:t>
            </a:r>
            <a:r>
              <a:rPr lang="en-US" sz="2400" b="1" dirty="0"/>
              <a:t> site internet</a:t>
            </a:r>
          </a:p>
        </p:txBody>
      </p:sp>
      <p:sp>
        <p:nvSpPr>
          <p:cNvPr id="9" name="Flèche : droite 8">
            <a:extLst>
              <a:ext uri="{FF2B5EF4-FFF2-40B4-BE49-F238E27FC236}">
                <a16:creationId xmlns:a16="http://schemas.microsoft.com/office/drawing/2014/main" id="{D38754DF-B24E-A085-FEAE-CA71BAAFA6B0}"/>
              </a:ext>
            </a:extLst>
          </p:cNvPr>
          <p:cNvSpPr/>
          <p:nvPr/>
        </p:nvSpPr>
        <p:spPr>
          <a:xfrm>
            <a:off x="4965700" y="4436348"/>
            <a:ext cx="1187450" cy="686614"/>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6392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33EB4-8FF3-B1C2-4F19-7AAD9872AC19}"/>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C9F3126-D026-E908-EBFA-DBEAFC91C551}"/>
              </a:ext>
            </a:extLst>
          </p:cNvPr>
          <p:cNvSpPr>
            <a:spLocks noGrp="1"/>
          </p:cNvSpPr>
          <p:nvPr>
            <p:ph type="sldNum" sz="quarter" idx="4"/>
          </p:nvPr>
        </p:nvSpPr>
        <p:spPr/>
        <p:txBody>
          <a:bodyPr/>
          <a:lstStyle/>
          <a:p>
            <a:fld id="{4B60796B-CB92-40D1-9B66-3190DFEF75AD}" type="slidenum">
              <a:rPr lang="fr-FR" smtClean="0"/>
              <a:pPr/>
              <a:t>32</a:t>
            </a:fld>
            <a:endParaRPr lang="fr-FR" dirty="0"/>
          </a:p>
        </p:txBody>
      </p:sp>
      <p:pic>
        <p:nvPicPr>
          <p:cNvPr id="2" name="Image 1">
            <a:extLst>
              <a:ext uri="{FF2B5EF4-FFF2-40B4-BE49-F238E27FC236}">
                <a16:creationId xmlns:a16="http://schemas.microsoft.com/office/drawing/2014/main" id="{F041C0A1-FE73-762F-2BDC-ECC6041BBCD1}"/>
              </a:ext>
            </a:extLst>
          </p:cNvPr>
          <p:cNvPicPr>
            <a:picLocks noChangeAspect="1"/>
          </p:cNvPicPr>
          <p:nvPr/>
        </p:nvPicPr>
        <p:blipFill>
          <a:blip r:embed="rId2"/>
          <a:stretch>
            <a:fillRect/>
          </a:stretch>
        </p:blipFill>
        <p:spPr>
          <a:xfrm>
            <a:off x="1009244" y="1146810"/>
            <a:ext cx="10173511" cy="956310"/>
          </a:xfrm>
          <a:prstGeom prst="rect">
            <a:avLst/>
          </a:prstGeom>
        </p:spPr>
      </p:pic>
      <p:pic>
        <p:nvPicPr>
          <p:cNvPr id="5" name="Image 4">
            <a:extLst>
              <a:ext uri="{FF2B5EF4-FFF2-40B4-BE49-F238E27FC236}">
                <a16:creationId xmlns:a16="http://schemas.microsoft.com/office/drawing/2014/main" id="{D19C99B6-395D-0F85-C458-51363DC6B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82" y="2764289"/>
            <a:ext cx="10638118" cy="2732422"/>
          </a:xfrm>
          <a:prstGeom prst="rect">
            <a:avLst/>
          </a:prstGeom>
        </p:spPr>
      </p:pic>
    </p:spTree>
    <p:extLst>
      <p:ext uri="{BB962C8B-B14F-4D97-AF65-F5344CB8AC3E}">
        <p14:creationId xmlns:p14="http://schemas.microsoft.com/office/powerpoint/2010/main" val="2448421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B062E-4D66-1DF2-3F96-02D2EFE1B39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62E796B-470B-7B20-C50B-722483826976}"/>
              </a:ext>
            </a:extLst>
          </p:cNvPr>
          <p:cNvGrpSpPr/>
          <p:nvPr/>
        </p:nvGrpSpPr>
        <p:grpSpPr>
          <a:xfrm rot="-10800000">
            <a:off x="-35560" y="-9474"/>
            <a:ext cx="12262542" cy="910761"/>
            <a:chOff x="0" y="0"/>
            <a:chExt cx="24525084" cy="1821523"/>
          </a:xfrm>
        </p:grpSpPr>
        <p:sp>
          <p:nvSpPr>
            <p:cNvPr id="3" name="Freeform 3">
              <a:extLst>
                <a:ext uri="{FF2B5EF4-FFF2-40B4-BE49-F238E27FC236}">
                  <a16:creationId xmlns:a16="http://schemas.microsoft.com/office/drawing/2014/main" id="{841449B8-86B9-8A7E-5109-2DBF2AE36287}"/>
                </a:ext>
              </a:extLst>
            </p:cNvPr>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3"/>
              <a:stretch>
                <a:fillRect t="-439904" b="-217298"/>
              </a:stretch>
            </a:blipFill>
          </p:spPr>
          <p:txBody>
            <a:bodyPr/>
            <a:lstStyle/>
            <a:p>
              <a:endParaRPr lang="fr-FR" sz="1200"/>
            </a:p>
          </p:txBody>
        </p:sp>
      </p:grpSp>
      <p:grpSp>
        <p:nvGrpSpPr>
          <p:cNvPr id="4" name="Group 4">
            <a:extLst>
              <a:ext uri="{FF2B5EF4-FFF2-40B4-BE49-F238E27FC236}">
                <a16:creationId xmlns:a16="http://schemas.microsoft.com/office/drawing/2014/main" id="{0F65129C-012F-7ADC-2A9A-3EF76B22A735}"/>
              </a:ext>
            </a:extLst>
          </p:cNvPr>
          <p:cNvGrpSpPr/>
          <p:nvPr/>
        </p:nvGrpSpPr>
        <p:grpSpPr>
          <a:xfrm rot="-10800000">
            <a:off x="-35560" y="856552"/>
            <a:ext cx="12268200" cy="107010"/>
            <a:chOff x="0" y="0"/>
            <a:chExt cx="24536400" cy="214020"/>
          </a:xfrm>
        </p:grpSpPr>
        <p:sp>
          <p:nvSpPr>
            <p:cNvPr id="5" name="Freeform 5">
              <a:extLst>
                <a:ext uri="{FF2B5EF4-FFF2-40B4-BE49-F238E27FC236}">
                  <a16:creationId xmlns:a16="http://schemas.microsoft.com/office/drawing/2014/main" id="{0AE0B755-CC19-7EFB-6992-0C6CA5574325}"/>
                </a:ext>
              </a:extLst>
            </p:cNvPr>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grpSp>
        <p:nvGrpSpPr>
          <p:cNvPr id="6" name="Group 6">
            <a:extLst>
              <a:ext uri="{FF2B5EF4-FFF2-40B4-BE49-F238E27FC236}">
                <a16:creationId xmlns:a16="http://schemas.microsoft.com/office/drawing/2014/main" id="{74CB3AE2-3D62-0F24-C5F7-7B28AA849FB5}"/>
              </a:ext>
            </a:extLst>
          </p:cNvPr>
          <p:cNvGrpSpPr/>
          <p:nvPr/>
        </p:nvGrpSpPr>
        <p:grpSpPr>
          <a:xfrm>
            <a:off x="468657" y="6276005"/>
            <a:ext cx="950925" cy="855883"/>
            <a:chOff x="0" y="0"/>
            <a:chExt cx="1494066" cy="1344740"/>
          </a:xfrm>
        </p:grpSpPr>
        <p:sp>
          <p:nvSpPr>
            <p:cNvPr id="7" name="Freeform 7">
              <a:extLst>
                <a:ext uri="{FF2B5EF4-FFF2-40B4-BE49-F238E27FC236}">
                  <a16:creationId xmlns:a16="http://schemas.microsoft.com/office/drawing/2014/main" id="{2ED827F3-E766-6255-F5CD-3F3015648D2D}"/>
                </a:ext>
              </a:extLst>
            </p:cNvPr>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4"/>
              <a:stretch>
                <a:fillRect r="-572328" b="40927"/>
              </a:stretch>
            </a:blipFill>
          </p:spPr>
          <p:txBody>
            <a:bodyPr/>
            <a:lstStyle/>
            <a:p>
              <a:endParaRPr lang="fr-FR" sz="1200"/>
            </a:p>
          </p:txBody>
        </p:sp>
      </p:grpSp>
      <p:sp>
        <p:nvSpPr>
          <p:cNvPr id="8" name="AutoShape 8">
            <a:extLst>
              <a:ext uri="{FF2B5EF4-FFF2-40B4-BE49-F238E27FC236}">
                <a16:creationId xmlns:a16="http://schemas.microsoft.com/office/drawing/2014/main" id="{7FB5EC83-E991-3698-0C9B-CA11F68A2ECF}"/>
              </a:ext>
            </a:extLst>
          </p:cNvPr>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9" name="Group 9">
            <a:extLst>
              <a:ext uri="{FF2B5EF4-FFF2-40B4-BE49-F238E27FC236}">
                <a16:creationId xmlns:a16="http://schemas.microsoft.com/office/drawing/2014/main" id="{08675CDF-5C3B-2CDA-650A-62CB8CDFE79F}"/>
              </a:ext>
            </a:extLst>
          </p:cNvPr>
          <p:cNvGrpSpPr/>
          <p:nvPr/>
        </p:nvGrpSpPr>
        <p:grpSpPr>
          <a:xfrm>
            <a:off x="11312554" y="6314104"/>
            <a:ext cx="354623" cy="414561"/>
            <a:chOff x="0" y="0"/>
            <a:chExt cx="709246" cy="829121"/>
          </a:xfrm>
        </p:grpSpPr>
        <p:sp>
          <p:nvSpPr>
            <p:cNvPr id="10" name="Freeform 10">
              <a:extLst>
                <a:ext uri="{FF2B5EF4-FFF2-40B4-BE49-F238E27FC236}">
                  <a16:creationId xmlns:a16="http://schemas.microsoft.com/office/drawing/2014/main" id="{17529D99-02A1-BECB-7452-52545FE28326}"/>
                </a:ext>
              </a:extLst>
            </p:cNvPr>
            <p:cNvSpPr/>
            <p:nvPr/>
          </p:nvSpPr>
          <p:spPr>
            <a:xfrm>
              <a:off x="0" y="0"/>
              <a:ext cx="709246" cy="829121"/>
            </a:xfrm>
            <a:custGeom>
              <a:avLst/>
              <a:gdLst/>
              <a:ahLst/>
              <a:cxnLst/>
              <a:rect l="l" t="t" r="r" b="b"/>
              <a:pathLst>
                <a:path w="709246" h="829121">
                  <a:moveTo>
                    <a:pt x="0" y="0"/>
                  </a:moveTo>
                  <a:lnTo>
                    <a:pt x="709246" y="0"/>
                  </a:lnTo>
                  <a:lnTo>
                    <a:pt x="709246" y="829121"/>
                  </a:lnTo>
                  <a:lnTo>
                    <a:pt x="0" y="829121"/>
                  </a:lnTo>
                  <a:close/>
                </a:path>
              </a:pathLst>
            </a:custGeom>
            <a:blipFill>
              <a:blip r:embed="rId5">
                <a:alphaModFix amt="0"/>
              </a:blip>
              <a:stretch>
                <a:fillRect t="-84897" r="-673554" b="-72972"/>
              </a:stretch>
            </a:blipFill>
          </p:spPr>
          <p:txBody>
            <a:bodyPr/>
            <a:lstStyle/>
            <a:p>
              <a:endParaRPr lang="fr-FR" sz="1200"/>
            </a:p>
          </p:txBody>
        </p:sp>
        <p:sp>
          <p:nvSpPr>
            <p:cNvPr id="11" name="TextBox 11">
              <a:extLst>
                <a:ext uri="{FF2B5EF4-FFF2-40B4-BE49-F238E27FC236}">
                  <a16:creationId xmlns:a16="http://schemas.microsoft.com/office/drawing/2014/main" id="{B79E39F7-BCFC-8FF9-DFB0-F0A0D11AE4AB}"/>
                </a:ext>
              </a:extLst>
            </p:cNvPr>
            <p:cNvSpPr txBox="1"/>
            <p:nvPr/>
          </p:nvSpPr>
          <p:spPr>
            <a:xfrm>
              <a:off x="0" y="-19050"/>
              <a:ext cx="709246" cy="8481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4</a:t>
              </a:r>
            </a:p>
          </p:txBody>
        </p:sp>
      </p:grpSp>
      <p:sp>
        <p:nvSpPr>
          <p:cNvPr id="12" name="AutoShape 12">
            <a:extLst>
              <a:ext uri="{FF2B5EF4-FFF2-40B4-BE49-F238E27FC236}">
                <a16:creationId xmlns:a16="http://schemas.microsoft.com/office/drawing/2014/main" id="{4B57D95F-3AD9-615F-6221-66E4C2C01CD9}"/>
              </a:ext>
            </a:extLst>
          </p:cNvPr>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sp>
        <p:nvSpPr>
          <p:cNvPr id="39" name="TextBox 39">
            <a:extLst>
              <a:ext uri="{FF2B5EF4-FFF2-40B4-BE49-F238E27FC236}">
                <a16:creationId xmlns:a16="http://schemas.microsoft.com/office/drawing/2014/main" id="{915DEE17-2B83-6D33-85CF-E602CBDCA86B}"/>
              </a:ext>
            </a:extLst>
          </p:cNvPr>
          <p:cNvSpPr txBox="1"/>
          <p:nvPr/>
        </p:nvSpPr>
        <p:spPr>
          <a:xfrm>
            <a:off x="388620" y="290747"/>
            <a:ext cx="3145412" cy="348942"/>
          </a:xfrm>
          <a:prstGeom prst="rect">
            <a:avLst/>
          </a:prstGeom>
        </p:spPr>
        <p:txBody>
          <a:bodyPr wrap="square" lIns="0" tIns="0" rIns="0" bIns="0" rtlCol="0" anchor="t">
            <a:spAutoFit/>
          </a:bodyPr>
          <a:lstStyle/>
          <a:p>
            <a:pPr>
              <a:lnSpc>
                <a:spcPts val="2880"/>
              </a:lnSpc>
            </a:pPr>
            <a:r>
              <a:rPr lang="en-US" sz="2400" b="1" dirty="0">
                <a:solidFill>
                  <a:srgbClr val="FFFFFF"/>
                </a:solidFill>
                <a:latin typeface="Arial Bold"/>
                <a:ea typeface="Arial Bold"/>
                <a:cs typeface="Arial Bold"/>
                <a:sym typeface="Arial Bold"/>
              </a:rPr>
              <a:t>HMR Expert</a:t>
            </a:r>
          </a:p>
        </p:txBody>
      </p:sp>
      <p:sp>
        <p:nvSpPr>
          <p:cNvPr id="40" name="TextBox 40">
            <a:extLst>
              <a:ext uri="{FF2B5EF4-FFF2-40B4-BE49-F238E27FC236}">
                <a16:creationId xmlns:a16="http://schemas.microsoft.com/office/drawing/2014/main" id="{7B56EC56-5FAD-132B-7C59-ECA005FF51F0}"/>
              </a:ext>
            </a:extLst>
          </p:cNvPr>
          <p:cNvSpPr txBox="1"/>
          <p:nvPr/>
        </p:nvSpPr>
        <p:spPr>
          <a:xfrm>
            <a:off x="644040" y="1090562"/>
            <a:ext cx="10668515" cy="666849"/>
          </a:xfrm>
          <a:prstGeom prst="rect">
            <a:avLst/>
          </a:prstGeom>
        </p:spPr>
        <p:txBody>
          <a:bodyPr lIns="0" tIns="0" rIns="0" bIns="0" rtlCol="0" anchor="t">
            <a:spAutoFit/>
          </a:bodyPr>
          <a:lstStyle/>
          <a:p>
            <a:pPr>
              <a:lnSpc>
                <a:spcPts val="2640"/>
              </a:lnSpc>
            </a:pPr>
            <a:r>
              <a:rPr lang="en-US" sz="2200" dirty="0">
                <a:solidFill>
                  <a:srgbClr val="000000"/>
                </a:solidFill>
                <a:latin typeface="Arial"/>
                <a:ea typeface="Arial"/>
                <a:cs typeface="Arial"/>
                <a:sym typeface="Arial"/>
              </a:rPr>
              <a:t>HMR Expert, </a:t>
            </a:r>
            <a:r>
              <a:rPr lang="en-US" sz="2200" b="1" dirty="0" err="1">
                <a:solidFill>
                  <a:srgbClr val="0368B1"/>
                </a:solidFill>
                <a:latin typeface="Arial Bold"/>
                <a:ea typeface="Arial Bold"/>
                <a:cs typeface="Arial Bold"/>
                <a:sym typeface="Arial Bold"/>
              </a:rPr>
              <a:t>développeur</a:t>
            </a:r>
            <a:r>
              <a:rPr lang="en-US" sz="2200" b="1" dirty="0">
                <a:solidFill>
                  <a:srgbClr val="0368B1"/>
                </a:solidFill>
                <a:latin typeface="Arial Bold"/>
                <a:ea typeface="Arial Bold"/>
                <a:cs typeface="Arial Bold"/>
                <a:sym typeface="Arial Bold"/>
              </a:rPr>
              <a:t> de solutions </a:t>
            </a:r>
            <a:r>
              <a:rPr lang="en-US" sz="2200" b="1" dirty="0" err="1">
                <a:solidFill>
                  <a:srgbClr val="0368B1"/>
                </a:solidFill>
                <a:latin typeface="Arial Bold"/>
                <a:ea typeface="Arial Bold"/>
                <a:cs typeface="Arial Bold"/>
                <a:sym typeface="Arial Bold"/>
              </a:rPr>
              <a:t>technologiques</a:t>
            </a:r>
            <a:r>
              <a:rPr lang="en-US" sz="2200" b="1" dirty="0">
                <a:solidFill>
                  <a:srgbClr val="0368B1"/>
                </a:solidFill>
                <a:latin typeface="Arial Bold"/>
                <a:ea typeface="Arial Bold"/>
                <a:cs typeface="Arial Bold"/>
                <a:sym typeface="Arial Bold"/>
              </a:rPr>
              <a:t>, </a:t>
            </a:r>
            <a:r>
              <a:rPr lang="fr-FR" sz="2400" b="1" dirty="0"/>
              <a:t>implanté à </a:t>
            </a:r>
          </a:p>
          <a:p>
            <a:pPr>
              <a:lnSpc>
                <a:spcPts val="2640"/>
              </a:lnSpc>
            </a:pPr>
            <a:r>
              <a:rPr lang="fr-FR" sz="2400" b="1" dirty="0"/>
              <a:t>Belfort / Montbéliard</a:t>
            </a:r>
            <a:r>
              <a:rPr lang="en-US" sz="2200" b="1" dirty="0">
                <a:latin typeface="Arial Bold"/>
                <a:ea typeface="Arial Bold"/>
                <a:cs typeface="Arial Bold"/>
                <a:sym typeface="Arial Bold"/>
              </a:rPr>
              <a:t> </a:t>
            </a:r>
            <a:r>
              <a:rPr lang="en-US" sz="2200" dirty="0">
                <a:solidFill>
                  <a:srgbClr val="000000"/>
                </a:solidFill>
                <a:latin typeface="Arial"/>
                <a:ea typeface="Arial"/>
                <a:cs typeface="Arial"/>
                <a:sym typeface="Arial"/>
              </a:rPr>
              <a:t>au service des </a:t>
            </a:r>
            <a:r>
              <a:rPr lang="en-US" sz="2200" dirty="0" err="1">
                <a:solidFill>
                  <a:srgbClr val="000000"/>
                </a:solidFill>
                <a:latin typeface="Arial"/>
                <a:ea typeface="Arial"/>
                <a:cs typeface="Arial"/>
                <a:sym typeface="Arial"/>
              </a:rPr>
              <a:t>industriels</a:t>
            </a:r>
            <a:r>
              <a:rPr lang="en-US" sz="2200" dirty="0">
                <a:solidFill>
                  <a:srgbClr val="000000"/>
                </a:solidFill>
                <a:latin typeface="Arial"/>
                <a:ea typeface="Arial"/>
                <a:cs typeface="Arial"/>
                <a:sym typeface="Arial"/>
              </a:rPr>
              <a:t> </a:t>
            </a:r>
            <a:r>
              <a:rPr lang="en-US" sz="2200" b="1" dirty="0" err="1">
                <a:solidFill>
                  <a:srgbClr val="0368B1"/>
                </a:solidFill>
                <a:latin typeface="Arial Bold"/>
                <a:ea typeface="Arial Bold"/>
                <a:cs typeface="Arial Bold"/>
                <a:sym typeface="Arial Bold"/>
              </a:rPr>
              <a:t>depuis</a:t>
            </a:r>
            <a:r>
              <a:rPr lang="en-US" sz="2200" b="1" dirty="0">
                <a:solidFill>
                  <a:srgbClr val="0368B1"/>
                </a:solidFill>
                <a:latin typeface="Arial Bold"/>
                <a:ea typeface="Arial Bold"/>
                <a:cs typeface="Arial Bold"/>
                <a:sym typeface="Arial Bold"/>
              </a:rPr>
              <a:t> 2005.</a:t>
            </a:r>
          </a:p>
        </p:txBody>
      </p:sp>
      <p:sp>
        <p:nvSpPr>
          <p:cNvPr id="50" name="ZoneTexte 49">
            <a:extLst>
              <a:ext uri="{FF2B5EF4-FFF2-40B4-BE49-F238E27FC236}">
                <a16:creationId xmlns:a16="http://schemas.microsoft.com/office/drawing/2014/main" id="{3694943D-16DA-BE5D-7329-3C24211AB4F0}"/>
              </a:ext>
            </a:extLst>
          </p:cNvPr>
          <p:cNvSpPr txBox="1"/>
          <p:nvPr/>
        </p:nvSpPr>
        <p:spPr>
          <a:xfrm>
            <a:off x="1536244" y="2081890"/>
            <a:ext cx="5757692" cy="461665"/>
          </a:xfrm>
          <a:prstGeom prst="rect">
            <a:avLst/>
          </a:prstGeom>
          <a:noFill/>
        </p:spPr>
        <p:txBody>
          <a:bodyPr wrap="square">
            <a:spAutoFit/>
          </a:bodyPr>
          <a:lstStyle/>
          <a:p>
            <a:pPr marL="342900" indent="-342900">
              <a:buFont typeface="Wingdings" panose="05000000000000000000" pitchFamily="2" charset="2"/>
              <a:buChar char="q"/>
            </a:pPr>
            <a:r>
              <a:rPr lang="fr-FR" sz="2400" dirty="0"/>
              <a:t> Département « Veille technologique »</a:t>
            </a:r>
            <a:endParaRPr lang="fr-FR" sz="2400" b="1" dirty="0"/>
          </a:p>
        </p:txBody>
      </p:sp>
      <p:sp>
        <p:nvSpPr>
          <p:cNvPr id="51" name="ZoneTexte 50">
            <a:extLst>
              <a:ext uri="{FF2B5EF4-FFF2-40B4-BE49-F238E27FC236}">
                <a16:creationId xmlns:a16="http://schemas.microsoft.com/office/drawing/2014/main" id="{3D4ED96D-1EAE-21F7-77F0-F09295214786}"/>
              </a:ext>
            </a:extLst>
          </p:cNvPr>
          <p:cNvSpPr txBox="1"/>
          <p:nvPr/>
        </p:nvSpPr>
        <p:spPr>
          <a:xfrm>
            <a:off x="1539787" y="2521368"/>
            <a:ext cx="7178911" cy="461665"/>
          </a:xfrm>
          <a:prstGeom prst="rect">
            <a:avLst/>
          </a:prstGeom>
          <a:noFill/>
        </p:spPr>
        <p:txBody>
          <a:bodyPr wrap="square">
            <a:spAutoFit/>
          </a:bodyPr>
          <a:lstStyle/>
          <a:p>
            <a:pPr marL="342900" indent="-342900">
              <a:buFont typeface="Wingdings" panose="05000000000000000000" pitchFamily="2" charset="2"/>
              <a:buChar char="q"/>
            </a:pPr>
            <a:r>
              <a:rPr lang="fr-FR" sz="2400" dirty="0"/>
              <a:t> Département « Développement technologique »</a:t>
            </a:r>
            <a:endParaRPr lang="fr-FR" sz="2400" b="1" dirty="0"/>
          </a:p>
        </p:txBody>
      </p:sp>
      <p:sp>
        <p:nvSpPr>
          <p:cNvPr id="52" name="ZoneTexte 51">
            <a:extLst>
              <a:ext uri="{FF2B5EF4-FFF2-40B4-BE49-F238E27FC236}">
                <a16:creationId xmlns:a16="http://schemas.microsoft.com/office/drawing/2014/main" id="{CD1C459B-6C2D-85C7-D2A7-840BEBD1B611}"/>
              </a:ext>
            </a:extLst>
          </p:cNvPr>
          <p:cNvSpPr txBox="1"/>
          <p:nvPr/>
        </p:nvSpPr>
        <p:spPr>
          <a:xfrm>
            <a:off x="1532699" y="4119224"/>
            <a:ext cx="7178911" cy="461665"/>
          </a:xfrm>
          <a:prstGeom prst="rect">
            <a:avLst/>
          </a:prstGeom>
          <a:noFill/>
        </p:spPr>
        <p:txBody>
          <a:bodyPr wrap="square">
            <a:spAutoFit/>
          </a:bodyPr>
          <a:lstStyle/>
          <a:p>
            <a:pPr marL="342900" indent="-342900">
              <a:buFont typeface="Wingdings" panose="05000000000000000000" pitchFamily="2" charset="2"/>
              <a:buChar char="q"/>
            </a:pPr>
            <a:r>
              <a:rPr lang="fr-FR" sz="2400" dirty="0"/>
              <a:t> Tissu industriel régional</a:t>
            </a:r>
            <a:endParaRPr lang="fr-FR" sz="2400" b="1" dirty="0"/>
          </a:p>
        </p:txBody>
      </p:sp>
      <p:sp>
        <p:nvSpPr>
          <p:cNvPr id="53" name="ZoneTexte 52">
            <a:extLst>
              <a:ext uri="{FF2B5EF4-FFF2-40B4-BE49-F238E27FC236}">
                <a16:creationId xmlns:a16="http://schemas.microsoft.com/office/drawing/2014/main" id="{70B41005-2DED-2CBA-1633-63849C25D6F8}"/>
              </a:ext>
            </a:extLst>
          </p:cNvPr>
          <p:cNvSpPr txBox="1"/>
          <p:nvPr/>
        </p:nvSpPr>
        <p:spPr>
          <a:xfrm>
            <a:off x="1536243" y="3718732"/>
            <a:ext cx="7178911" cy="461665"/>
          </a:xfrm>
          <a:prstGeom prst="rect">
            <a:avLst/>
          </a:prstGeom>
          <a:noFill/>
        </p:spPr>
        <p:txBody>
          <a:bodyPr wrap="square">
            <a:spAutoFit/>
          </a:bodyPr>
          <a:lstStyle/>
          <a:p>
            <a:pPr marL="342900" indent="-342900">
              <a:buFont typeface="Wingdings" panose="05000000000000000000" pitchFamily="2" charset="2"/>
              <a:buChar char="q"/>
            </a:pPr>
            <a:r>
              <a:rPr lang="fr-FR" sz="2400" dirty="0"/>
              <a:t> UTBM</a:t>
            </a:r>
            <a:endParaRPr lang="fr-FR" sz="2400" b="1" dirty="0"/>
          </a:p>
        </p:txBody>
      </p:sp>
      <p:sp>
        <p:nvSpPr>
          <p:cNvPr id="54" name="Accolade ouvrante 53">
            <a:extLst>
              <a:ext uri="{FF2B5EF4-FFF2-40B4-BE49-F238E27FC236}">
                <a16:creationId xmlns:a16="http://schemas.microsoft.com/office/drawing/2014/main" id="{CA7C587C-95E5-BEDB-0625-17FE2487DB3B}"/>
              </a:ext>
            </a:extLst>
          </p:cNvPr>
          <p:cNvSpPr/>
          <p:nvPr/>
        </p:nvSpPr>
        <p:spPr>
          <a:xfrm>
            <a:off x="1297171" y="2073909"/>
            <a:ext cx="404038" cy="1392865"/>
          </a:xfrm>
          <a:prstGeom prst="lef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5" name="ZoneTexte 54">
            <a:extLst>
              <a:ext uri="{FF2B5EF4-FFF2-40B4-BE49-F238E27FC236}">
                <a16:creationId xmlns:a16="http://schemas.microsoft.com/office/drawing/2014/main" id="{4527DE53-18B3-F86D-BCD3-4A636BE230D6}"/>
              </a:ext>
            </a:extLst>
          </p:cNvPr>
          <p:cNvSpPr txBox="1"/>
          <p:nvPr/>
        </p:nvSpPr>
        <p:spPr>
          <a:xfrm>
            <a:off x="1536243" y="2985657"/>
            <a:ext cx="7178911" cy="461665"/>
          </a:xfrm>
          <a:prstGeom prst="rect">
            <a:avLst/>
          </a:prstGeom>
          <a:noFill/>
        </p:spPr>
        <p:txBody>
          <a:bodyPr wrap="square">
            <a:spAutoFit/>
          </a:bodyPr>
          <a:lstStyle/>
          <a:p>
            <a:pPr marL="342900" indent="-342900">
              <a:buFont typeface="Wingdings" panose="05000000000000000000" pitchFamily="2" charset="2"/>
              <a:buChar char="q"/>
            </a:pPr>
            <a:r>
              <a:rPr lang="fr-FR" sz="2400" dirty="0"/>
              <a:t> Des actionnaires impliqués</a:t>
            </a:r>
            <a:endParaRPr lang="fr-FR" sz="2400" b="1" dirty="0"/>
          </a:p>
        </p:txBody>
      </p:sp>
      <p:sp>
        <p:nvSpPr>
          <p:cNvPr id="56" name="ZoneTexte 55">
            <a:extLst>
              <a:ext uri="{FF2B5EF4-FFF2-40B4-BE49-F238E27FC236}">
                <a16:creationId xmlns:a16="http://schemas.microsoft.com/office/drawing/2014/main" id="{5FF5F2DA-EEEE-986C-B9FC-2C1681F07B6E}"/>
              </a:ext>
            </a:extLst>
          </p:cNvPr>
          <p:cNvSpPr txBox="1"/>
          <p:nvPr/>
        </p:nvSpPr>
        <p:spPr>
          <a:xfrm rot="16200000">
            <a:off x="308344" y="2626801"/>
            <a:ext cx="1492716" cy="369332"/>
          </a:xfrm>
          <a:prstGeom prst="rect">
            <a:avLst/>
          </a:prstGeom>
          <a:noFill/>
        </p:spPr>
        <p:txBody>
          <a:bodyPr wrap="none" rtlCol="0">
            <a:spAutoFit/>
          </a:bodyPr>
          <a:lstStyle/>
          <a:p>
            <a:r>
              <a:rPr lang="fr-FR" dirty="0"/>
              <a:t>Interne HMR</a:t>
            </a:r>
          </a:p>
        </p:txBody>
      </p:sp>
      <p:sp>
        <p:nvSpPr>
          <p:cNvPr id="57" name="ZoneTexte 56">
            <a:extLst>
              <a:ext uri="{FF2B5EF4-FFF2-40B4-BE49-F238E27FC236}">
                <a16:creationId xmlns:a16="http://schemas.microsoft.com/office/drawing/2014/main" id="{EA0022D3-E801-C22E-3D9C-3470440B6FC3}"/>
              </a:ext>
            </a:extLst>
          </p:cNvPr>
          <p:cNvSpPr txBox="1"/>
          <p:nvPr/>
        </p:nvSpPr>
        <p:spPr>
          <a:xfrm>
            <a:off x="808074" y="4731488"/>
            <a:ext cx="8744702" cy="461665"/>
          </a:xfrm>
          <a:prstGeom prst="rect">
            <a:avLst/>
          </a:prstGeom>
          <a:noFill/>
        </p:spPr>
        <p:txBody>
          <a:bodyPr wrap="none" rtlCol="0">
            <a:spAutoFit/>
          </a:bodyPr>
          <a:lstStyle/>
          <a:p>
            <a:r>
              <a:rPr lang="fr-FR" sz="2400" dirty="0"/>
              <a:t>recherche permanente de sujets à fort potentiel de croissance :</a:t>
            </a:r>
          </a:p>
        </p:txBody>
      </p:sp>
      <p:sp>
        <p:nvSpPr>
          <p:cNvPr id="58" name="ZoneTexte 57">
            <a:extLst>
              <a:ext uri="{FF2B5EF4-FFF2-40B4-BE49-F238E27FC236}">
                <a16:creationId xmlns:a16="http://schemas.microsoft.com/office/drawing/2014/main" id="{EE7444BB-406B-A095-6A5A-41217589EA48}"/>
              </a:ext>
            </a:extLst>
          </p:cNvPr>
          <p:cNvSpPr txBox="1"/>
          <p:nvPr/>
        </p:nvSpPr>
        <p:spPr>
          <a:xfrm>
            <a:off x="5358809" y="5209953"/>
            <a:ext cx="4161332" cy="830997"/>
          </a:xfrm>
          <a:prstGeom prst="rect">
            <a:avLst/>
          </a:prstGeom>
          <a:noFill/>
        </p:spPr>
        <p:txBody>
          <a:bodyPr wrap="none" rtlCol="0">
            <a:spAutoFit/>
          </a:bodyPr>
          <a:lstStyle/>
          <a:p>
            <a:r>
              <a:rPr lang="fr-FR" sz="2400" b="1" dirty="0"/>
              <a:t>1-Technologies Jet d’Encre</a:t>
            </a:r>
          </a:p>
          <a:p>
            <a:r>
              <a:rPr lang="fr-FR" sz="2400" b="1" dirty="0"/>
              <a:t>2- Matériau PDCPD RIM</a:t>
            </a:r>
          </a:p>
        </p:txBody>
      </p:sp>
      <p:pic>
        <p:nvPicPr>
          <p:cNvPr id="59" name="Image 58">
            <a:extLst>
              <a:ext uri="{FF2B5EF4-FFF2-40B4-BE49-F238E27FC236}">
                <a16:creationId xmlns:a16="http://schemas.microsoft.com/office/drawing/2014/main" id="{F3D21B96-0304-A994-8F0C-3AF69172E9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9306" y="3361039"/>
            <a:ext cx="3737862" cy="1264096"/>
          </a:xfrm>
          <a:prstGeom prst="rect">
            <a:avLst/>
          </a:prstGeom>
        </p:spPr>
      </p:pic>
    </p:spTree>
    <p:extLst>
      <p:ext uri="{BB962C8B-B14F-4D97-AF65-F5344CB8AC3E}">
        <p14:creationId xmlns:p14="http://schemas.microsoft.com/office/powerpoint/2010/main" val="2976454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2"/>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grpSp>
        <p:nvGrpSpPr>
          <p:cNvPr id="6" name="Group 6"/>
          <p:cNvGrpSpPr/>
          <p:nvPr/>
        </p:nvGrpSpPr>
        <p:grpSpPr>
          <a:xfrm>
            <a:off x="486356" y="2311084"/>
            <a:ext cx="7983745" cy="778117"/>
            <a:chOff x="0" y="0"/>
            <a:chExt cx="2970391" cy="289502"/>
          </a:xfrm>
        </p:grpSpPr>
        <p:sp>
          <p:nvSpPr>
            <p:cNvPr id="7" name="Freeform 7"/>
            <p:cNvSpPr/>
            <p:nvPr/>
          </p:nvSpPr>
          <p:spPr>
            <a:xfrm>
              <a:off x="0" y="0"/>
              <a:ext cx="2970391" cy="289502"/>
            </a:xfrm>
            <a:custGeom>
              <a:avLst/>
              <a:gdLst/>
              <a:ahLst/>
              <a:cxnLst/>
              <a:rect l="l" t="t" r="r" b="b"/>
              <a:pathLst>
                <a:path w="2970391" h="289502">
                  <a:moveTo>
                    <a:pt x="0" y="0"/>
                  </a:moveTo>
                  <a:lnTo>
                    <a:pt x="2970391" y="0"/>
                  </a:lnTo>
                  <a:lnTo>
                    <a:pt x="2970391" y="289502"/>
                  </a:lnTo>
                  <a:lnTo>
                    <a:pt x="0" y="289502"/>
                  </a:lnTo>
                  <a:close/>
                </a:path>
              </a:pathLst>
            </a:custGeom>
            <a:solidFill>
              <a:srgbClr val="FDFEFE"/>
            </a:solidFill>
            <a:ln w="76200" cap="sq">
              <a:solidFill>
                <a:srgbClr val="D9D9D9"/>
              </a:solidFill>
              <a:prstDash val="solid"/>
              <a:miter/>
            </a:ln>
          </p:spPr>
          <p:txBody>
            <a:bodyPr/>
            <a:lstStyle/>
            <a:p>
              <a:endParaRPr lang="fr-FR" sz="1200"/>
            </a:p>
          </p:txBody>
        </p:sp>
        <p:sp>
          <p:nvSpPr>
            <p:cNvPr id="8" name="TextBox 8"/>
            <p:cNvSpPr txBox="1"/>
            <p:nvPr/>
          </p:nvSpPr>
          <p:spPr>
            <a:xfrm>
              <a:off x="0" y="-38100"/>
              <a:ext cx="2970391" cy="32760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Freeform 9"/>
          <p:cNvSpPr/>
          <p:nvPr/>
        </p:nvSpPr>
        <p:spPr>
          <a:xfrm>
            <a:off x="2164842" y="3089201"/>
            <a:ext cx="411158" cy="411158"/>
          </a:xfrm>
          <a:custGeom>
            <a:avLst/>
            <a:gdLst/>
            <a:ahLst/>
            <a:cxnLst/>
            <a:rect l="l" t="t" r="r" b="b"/>
            <a:pathLst>
              <a:path w="616737" h="616737">
                <a:moveTo>
                  <a:pt x="0" y="0"/>
                </a:moveTo>
                <a:lnTo>
                  <a:pt x="616737" y="0"/>
                </a:lnTo>
                <a:lnTo>
                  <a:pt x="616737" y="616737"/>
                </a:lnTo>
                <a:lnTo>
                  <a:pt x="0" y="61673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sz="1200"/>
          </a:p>
        </p:txBody>
      </p:sp>
      <p:sp>
        <p:nvSpPr>
          <p:cNvPr id="10" name="Freeform 10"/>
          <p:cNvSpPr/>
          <p:nvPr/>
        </p:nvSpPr>
        <p:spPr>
          <a:xfrm>
            <a:off x="2164842" y="3668336"/>
            <a:ext cx="411158" cy="411158"/>
          </a:xfrm>
          <a:custGeom>
            <a:avLst/>
            <a:gdLst/>
            <a:ahLst/>
            <a:cxnLst/>
            <a:rect l="l" t="t" r="r" b="b"/>
            <a:pathLst>
              <a:path w="616737" h="616737">
                <a:moveTo>
                  <a:pt x="0" y="0"/>
                </a:moveTo>
                <a:lnTo>
                  <a:pt x="616737" y="0"/>
                </a:lnTo>
                <a:lnTo>
                  <a:pt x="616737" y="616737"/>
                </a:lnTo>
                <a:lnTo>
                  <a:pt x="0" y="61673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sz="1200"/>
          </a:p>
        </p:txBody>
      </p:sp>
      <p:sp>
        <p:nvSpPr>
          <p:cNvPr id="11" name="Freeform 11"/>
          <p:cNvSpPr/>
          <p:nvPr/>
        </p:nvSpPr>
        <p:spPr>
          <a:xfrm>
            <a:off x="2164842" y="4245346"/>
            <a:ext cx="411158" cy="411158"/>
          </a:xfrm>
          <a:custGeom>
            <a:avLst/>
            <a:gdLst/>
            <a:ahLst/>
            <a:cxnLst/>
            <a:rect l="l" t="t" r="r" b="b"/>
            <a:pathLst>
              <a:path w="616737" h="616737">
                <a:moveTo>
                  <a:pt x="0" y="0"/>
                </a:moveTo>
                <a:lnTo>
                  <a:pt x="616737" y="0"/>
                </a:lnTo>
                <a:lnTo>
                  <a:pt x="616737" y="616737"/>
                </a:lnTo>
                <a:lnTo>
                  <a:pt x="0" y="61673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r-FR" sz="1200"/>
          </a:p>
        </p:txBody>
      </p:sp>
      <p:sp>
        <p:nvSpPr>
          <p:cNvPr id="12" name="AutoShape 12"/>
          <p:cNvSpPr/>
          <p:nvPr/>
        </p:nvSpPr>
        <p:spPr>
          <a:xfrm>
            <a:off x="1164203" y="3111248"/>
            <a:ext cx="3647" cy="2072306"/>
          </a:xfrm>
          <a:prstGeom prst="line">
            <a:avLst/>
          </a:prstGeom>
          <a:ln w="47625" cap="flat">
            <a:solidFill>
              <a:srgbClr val="4472C4">
                <a:alpha val="60784"/>
              </a:srgbClr>
            </a:solidFill>
            <a:prstDash val="solid"/>
            <a:headEnd type="none" w="sm" len="sm"/>
            <a:tailEnd type="none" w="sm" len="sm"/>
          </a:ln>
        </p:spPr>
        <p:txBody>
          <a:bodyPr/>
          <a:lstStyle/>
          <a:p>
            <a:endParaRPr lang="fr-FR" sz="1200"/>
          </a:p>
        </p:txBody>
      </p:sp>
      <p:sp>
        <p:nvSpPr>
          <p:cNvPr id="13" name="AutoShape 13"/>
          <p:cNvSpPr/>
          <p:nvPr/>
        </p:nvSpPr>
        <p:spPr>
          <a:xfrm>
            <a:off x="1164202" y="2076134"/>
            <a:ext cx="0" cy="234950"/>
          </a:xfrm>
          <a:prstGeom prst="line">
            <a:avLst/>
          </a:prstGeom>
          <a:ln w="47625" cap="flat">
            <a:solidFill>
              <a:srgbClr val="4472C4">
                <a:alpha val="60784"/>
              </a:srgbClr>
            </a:solidFill>
            <a:prstDash val="solid"/>
            <a:headEnd type="none" w="sm" len="sm"/>
            <a:tailEnd type="none" w="sm" len="sm"/>
          </a:ln>
        </p:spPr>
        <p:txBody>
          <a:bodyPr/>
          <a:lstStyle/>
          <a:p>
            <a:endParaRPr lang="fr-FR" sz="1200"/>
          </a:p>
        </p:txBody>
      </p:sp>
      <p:sp>
        <p:nvSpPr>
          <p:cNvPr id="14" name="AutoShape 14"/>
          <p:cNvSpPr/>
          <p:nvPr/>
        </p:nvSpPr>
        <p:spPr>
          <a:xfrm>
            <a:off x="1519435" y="3294780"/>
            <a:ext cx="645407" cy="0"/>
          </a:xfrm>
          <a:prstGeom prst="line">
            <a:avLst/>
          </a:prstGeom>
          <a:ln w="47625" cap="flat">
            <a:solidFill>
              <a:srgbClr val="4472C4"/>
            </a:solidFill>
            <a:prstDash val="sysDot"/>
            <a:headEnd type="none" w="sm" len="sm"/>
            <a:tailEnd type="none" w="sm" len="sm"/>
          </a:ln>
        </p:spPr>
        <p:txBody>
          <a:bodyPr/>
          <a:lstStyle/>
          <a:p>
            <a:endParaRPr lang="fr-FR" sz="1200"/>
          </a:p>
        </p:txBody>
      </p:sp>
      <p:sp>
        <p:nvSpPr>
          <p:cNvPr id="15" name="AutoShape 15"/>
          <p:cNvSpPr/>
          <p:nvPr/>
        </p:nvSpPr>
        <p:spPr>
          <a:xfrm>
            <a:off x="1519435" y="4450925"/>
            <a:ext cx="645407" cy="0"/>
          </a:xfrm>
          <a:prstGeom prst="line">
            <a:avLst/>
          </a:prstGeom>
          <a:ln w="47625" cap="flat">
            <a:solidFill>
              <a:srgbClr val="4472C4"/>
            </a:solidFill>
            <a:prstDash val="sysDot"/>
            <a:headEnd type="none" w="sm" len="sm"/>
            <a:tailEnd type="none" w="sm" len="sm"/>
          </a:ln>
        </p:spPr>
        <p:txBody>
          <a:bodyPr/>
          <a:lstStyle/>
          <a:p>
            <a:endParaRPr lang="fr-FR" sz="1200"/>
          </a:p>
        </p:txBody>
      </p:sp>
      <p:sp>
        <p:nvSpPr>
          <p:cNvPr id="16" name="AutoShape 16"/>
          <p:cNvSpPr/>
          <p:nvPr/>
        </p:nvSpPr>
        <p:spPr>
          <a:xfrm>
            <a:off x="1519435" y="3873915"/>
            <a:ext cx="645407" cy="0"/>
          </a:xfrm>
          <a:prstGeom prst="line">
            <a:avLst/>
          </a:prstGeom>
          <a:ln w="47625" cap="flat">
            <a:solidFill>
              <a:srgbClr val="4472C4"/>
            </a:solidFill>
            <a:prstDash val="sysDot"/>
            <a:headEnd type="none" w="sm" len="sm"/>
            <a:tailEnd type="none" w="sm" len="sm"/>
          </a:ln>
        </p:spPr>
        <p:txBody>
          <a:bodyPr/>
          <a:lstStyle/>
          <a:p>
            <a:endParaRPr lang="fr-FR" sz="1200"/>
          </a:p>
        </p:txBody>
      </p:sp>
      <p:sp>
        <p:nvSpPr>
          <p:cNvPr id="17" name="AutoShape 17"/>
          <p:cNvSpPr/>
          <p:nvPr/>
        </p:nvSpPr>
        <p:spPr>
          <a:xfrm flipH="1">
            <a:off x="1519435" y="3294781"/>
            <a:ext cx="0" cy="1732403"/>
          </a:xfrm>
          <a:prstGeom prst="line">
            <a:avLst/>
          </a:prstGeom>
          <a:ln w="47625" cap="flat">
            <a:solidFill>
              <a:srgbClr val="4472C4"/>
            </a:solidFill>
            <a:prstDash val="sysDot"/>
            <a:headEnd type="none" w="sm" len="sm"/>
            <a:tailEnd type="none" w="sm" len="sm"/>
          </a:ln>
        </p:spPr>
        <p:txBody>
          <a:bodyPr/>
          <a:lstStyle/>
          <a:p>
            <a:endParaRPr lang="fr-FR" sz="1200"/>
          </a:p>
        </p:txBody>
      </p:sp>
      <p:sp>
        <p:nvSpPr>
          <p:cNvPr id="18" name="Freeform 18"/>
          <p:cNvSpPr/>
          <p:nvPr/>
        </p:nvSpPr>
        <p:spPr>
          <a:xfrm>
            <a:off x="839125" y="1425979"/>
            <a:ext cx="650155" cy="650155"/>
          </a:xfrm>
          <a:custGeom>
            <a:avLst/>
            <a:gdLst/>
            <a:ahLst/>
            <a:cxnLst/>
            <a:rect l="l" t="t" r="r" b="b"/>
            <a:pathLst>
              <a:path w="975233" h="975233">
                <a:moveTo>
                  <a:pt x="0" y="0"/>
                </a:moveTo>
                <a:lnTo>
                  <a:pt x="975233" y="0"/>
                </a:lnTo>
                <a:lnTo>
                  <a:pt x="975233" y="975233"/>
                </a:lnTo>
                <a:lnTo>
                  <a:pt x="0" y="97523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sz="1200"/>
          </a:p>
        </p:txBody>
      </p:sp>
      <p:sp>
        <p:nvSpPr>
          <p:cNvPr id="19" name="Freeform 19"/>
          <p:cNvSpPr/>
          <p:nvPr/>
        </p:nvSpPr>
        <p:spPr>
          <a:xfrm>
            <a:off x="764120" y="2311083"/>
            <a:ext cx="800164" cy="800164"/>
          </a:xfrm>
          <a:custGeom>
            <a:avLst/>
            <a:gdLst/>
            <a:ahLst/>
            <a:cxnLst/>
            <a:rect l="l" t="t" r="r" b="b"/>
            <a:pathLst>
              <a:path w="1200246" h="1200246">
                <a:moveTo>
                  <a:pt x="0" y="0"/>
                </a:moveTo>
                <a:lnTo>
                  <a:pt x="1200246" y="0"/>
                </a:lnTo>
                <a:lnTo>
                  <a:pt x="1200246" y="1200246"/>
                </a:lnTo>
                <a:lnTo>
                  <a:pt x="0" y="120024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fr-FR" sz="1200"/>
          </a:p>
        </p:txBody>
      </p:sp>
      <p:sp>
        <p:nvSpPr>
          <p:cNvPr id="20" name="Freeform 20"/>
          <p:cNvSpPr/>
          <p:nvPr/>
        </p:nvSpPr>
        <p:spPr>
          <a:xfrm>
            <a:off x="767767" y="5183554"/>
            <a:ext cx="800164" cy="800164"/>
          </a:xfrm>
          <a:custGeom>
            <a:avLst/>
            <a:gdLst/>
            <a:ahLst/>
            <a:cxnLst/>
            <a:rect l="l" t="t" r="r" b="b"/>
            <a:pathLst>
              <a:path w="1200246" h="1200246">
                <a:moveTo>
                  <a:pt x="0" y="0"/>
                </a:moveTo>
                <a:lnTo>
                  <a:pt x="1200246" y="0"/>
                </a:lnTo>
                <a:lnTo>
                  <a:pt x="1200246" y="1200246"/>
                </a:lnTo>
                <a:lnTo>
                  <a:pt x="0" y="120024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fr-FR" sz="1200"/>
          </a:p>
        </p:txBody>
      </p:sp>
      <p:sp>
        <p:nvSpPr>
          <p:cNvPr id="21" name="Freeform 21"/>
          <p:cNvSpPr/>
          <p:nvPr/>
        </p:nvSpPr>
        <p:spPr>
          <a:xfrm>
            <a:off x="2164842" y="4821604"/>
            <a:ext cx="411158" cy="411158"/>
          </a:xfrm>
          <a:custGeom>
            <a:avLst/>
            <a:gdLst/>
            <a:ahLst/>
            <a:cxnLst/>
            <a:rect l="l" t="t" r="r" b="b"/>
            <a:pathLst>
              <a:path w="616737" h="616737">
                <a:moveTo>
                  <a:pt x="0" y="0"/>
                </a:moveTo>
                <a:lnTo>
                  <a:pt x="616737" y="0"/>
                </a:lnTo>
                <a:lnTo>
                  <a:pt x="616737" y="616736"/>
                </a:lnTo>
                <a:lnTo>
                  <a:pt x="0" y="616736"/>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sz="1200"/>
          </a:p>
        </p:txBody>
      </p:sp>
      <p:sp>
        <p:nvSpPr>
          <p:cNvPr id="22" name="AutoShape 22"/>
          <p:cNvSpPr/>
          <p:nvPr/>
        </p:nvSpPr>
        <p:spPr>
          <a:xfrm>
            <a:off x="1567931" y="5027183"/>
            <a:ext cx="596911" cy="0"/>
          </a:xfrm>
          <a:prstGeom prst="line">
            <a:avLst/>
          </a:prstGeom>
          <a:ln w="47625" cap="flat">
            <a:solidFill>
              <a:srgbClr val="4472C4"/>
            </a:solidFill>
            <a:prstDash val="sysDot"/>
            <a:headEnd type="none" w="sm" len="sm"/>
            <a:tailEnd type="none" w="sm" len="sm"/>
          </a:ln>
        </p:spPr>
        <p:txBody>
          <a:bodyPr/>
          <a:lstStyle/>
          <a:p>
            <a:endParaRPr lang="fr-FR" sz="1200"/>
          </a:p>
        </p:txBody>
      </p:sp>
      <p:sp>
        <p:nvSpPr>
          <p:cNvPr id="23" name="Freeform 23"/>
          <p:cNvSpPr/>
          <p:nvPr/>
        </p:nvSpPr>
        <p:spPr>
          <a:xfrm>
            <a:off x="9494916" y="1667657"/>
            <a:ext cx="2706609" cy="4001356"/>
          </a:xfrm>
          <a:custGeom>
            <a:avLst/>
            <a:gdLst/>
            <a:ahLst/>
            <a:cxnLst/>
            <a:rect l="l" t="t" r="r" b="b"/>
            <a:pathLst>
              <a:path w="4059913" h="6002034">
                <a:moveTo>
                  <a:pt x="0" y="0"/>
                </a:moveTo>
                <a:lnTo>
                  <a:pt x="4059913" y="0"/>
                </a:lnTo>
                <a:lnTo>
                  <a:pt x="4059913" y="6002034"/>
                </a:lnTo>
                <a:lnTo>
                  <a:pt x="0" y="6002034"/>
                </a:lnTo>
                <a:lnTo>
                  <a:pt x="0" y="0"/>
                </a:lnTo>
                <a:close/>
              </a:path>
            </a:pathLst>
          </a:custGeom>
          <a:blipFill>
            <a:blip r:embed="rId10"/>
            <a:stretch>
              <a:fillRect/>
            </a:stretch>
          </a:blipFill>
        </p:spPr>
        <p:txBody>
          <a:bodyPr/>
          <a:lstStyle/>
          <a:p>
            <a:endParaRPr lang="fr-FR" sz="1200"/>
          </a:p>
        </p:txBody>
      </p:sp>
      <p:sp>
        <p:nvSpPr>
          <p:cNvPr id="24" name="TextBox 24"/>
          <p:cNvSpPr txBox="1"/>
          <p:nvPr/>
        </p:nvSpPr>
        <p:spPr>
          <a:xfrm>
            <a:off x="388620" y="201930"/>
            <a:ext cx="1551933" cy="348942"/>
          </a:xfrm>
          <a:prstGeom prst="rect">
            <a:avLst/>
          </a:prstGeom>
        </p:spPr>
        <p:txBody>
          <a:bodyPr lIns="0" tIns="0" rIns="0" bIns="0" rtlCol="0" anchor="t">
            <a:spAutoFit/>
          </a:bodyPr>
          <a:lstStyle/>
          <a:p>
            <a:pPr>
              <a:lnSpc>
                <a:spcPts val="2880"/>
              </a:lnSpc>
            </a:pPr>
            <a:r>
              <a:rPr lang="en-US" sz="2400" b="1">
                <a:solidFill>
                  <a:srgbClr val="FFFFFF"/>
                </a:solidFill>
                <a:latin typeface="Arial Bold"/>
                <a:ea typeface="Arial Bold"/>
                <a:cs typeface="Arial Bold"/>
                <a:sym typeface="Arial Bold"/>
              </a:rPr>
              <a:t>Sommaire</a:t>
            </a:r>
          </a:p>
        </p:txBody>
      </p:sp>
      <p:sp>
        <p:nvSpPr>
          <p:cNvPr id="25" name="TextBox 25"/>
          <p:cNvSpPr txBox="1"/>
          <p:nvPr/>
        </p:nvSpPr>
        <p:spPr>
          <a:xfrm>
            <a:off x="1963222" y="1617862"/>
            <a:ext cx="3853099" cy="312458"/>
          </a:xfrm>
          <a:prstGeom prst="rect">
            <a:avLst/>
          </a:prstGeom>
        </p:spPr>
        <p:txBody>
          <a:bodyPr lIns="0" tIns="0" rIns="0" bIns="0" rtlCol="0" anchor="t">
            <a:spAutoFit/>
          </a:bodyPr>
          <a:lstStyle/>
          <a:p>
            <a:pPr>
              <a:lnSpc>
                <a:spcPts val="2564"/>
              </a:lnSpc>
            </a:pPr>
            <a:r>
              <a:rPr lang="en-US" sz="2137" b="1">
                <a:solidFill>
                  <a:srgbClr val="000000"/>
                </a:solidFill>
                <a:latin typeface="Arial Bold"/>
                <a:ea typeface="Arial Bold"/>
                <a:cs typeface="Arial Bold"/>
                <a:sym typeface="Arial Bold"/>
              </a:rPr>
              <a:t>Présentation HMR Expert</a:t>
            </a:r>
          </a:p>
        </p:txBody>
      </p:sp>
      <p:sp>
        <p:nvSpPr>
          <p:cNvPr id="26" name="TextBox 26"/>
          <p:cNvSpPr txBox="1"/>
          <p:nvPr/>
        </p:nvSpPr>
        <p:spPr>
          <a:xfrm>
            <a:off x="1963221" y="2503500"/>
            <a:ext cx="5792812" cy="312458"/>
          </a:xfrm>
          <a:prstGeom prst="rect">
            <a:avLst/>
          </a:prstGeom>
        </p:spPr>
        <p:txBody>
          <a:bodyPr lIns="0" tIns="0" rIns="0" bIns="0" rtlCol="0" anchor="t">
            <a:spAutoFit/>
          </a:bodyPr>
          <a:lstStyle/>
          <a:p>
            <a:pPr>
              <a:lnSpc>
                <a:spcPts val="2564"/>
              </a:lnSpc>
            </a:pPr>
            <a:r>
              <a:rPr lang="en-US" sz="2137" b="1">
                <a:solidFill>
                  <a:srgbClr val="000000"/>
                </a:solidFill>
                <a:latin typeface="Arial Bold"/>
                <a:ea typeface="Arial Bold"/>
                <a:cs typeface="Arial Bold"/>
                <a:sym typeface="Arial Bold"/>
              </a:rPr>
              <a:t>Les technologies Jet d’Encre d’HMR Expert</a:t>
            </a:r>
          </a:p>
        </p:txBody>
      </p:sp>
      <p:sp>
        <p:nvSpPr>
          <p:cNvPr id="27" name="TextBox 27"/>
          <p:cNvSpPr txBox="1"/>
          <p:nvPr/>
        </p:nvSpPr>
        <p:spPr>
          <a:xfrm>
            <a:off x="2913602" y="3118256"/>
            <a:ext cx="3037017" cy="276999"/>
          </a:xfrm>
          <a:prstGeom prst="rect">
            <a:avLst/>
          </a:prstGeom>
        </p:spPr>
        <p:txBody>
          <a:bodyPr lIns="0" tIns="0" rIns="0" bIns="0" rtlCol="0" anchor="t">
            <a:spAutoFit/>
          </a:bodyPr>
          <a:lstStyle/>
          <a:p>
            <a:pPr>
              <a:lnSpc>
                <a:spcPts val="2295"/>
              </a:lnSpc>
            </a:pPr>
            <a:r>
              <a:rPr lang="en-US" sz="1912">
                <a:solidFill>
                  <a:srgbClr val="000000"/>
                </a:solidFill>
                <a:latin typeface="Arial"/>
                <a:ea typeface="Arial"/>
                <a:cs typeface="Arial"/>
                <a:sym typeface="Arial"/>
              </a:rPr>
              <a:t>Zoom sur l’IJ DOD UV LED</a:t>
            </a:r>
          </a:p>
        </p:txBody>
      </p:sp>
      <p:sp>
        <p:nvSpPr>
          <p:cNvPr id="28" name="TextBox 28"/>
          <p:cNvSpPr txBox="1"/>
          <p:nvPr/>
        </p:nvSpPr>
        <p:spPr>
          <a:xfrm>
            <a:off x="1966868" y="5487482"/>
            <a:ext cx="4478583" cy="312458"/>
          </a:xfrm>
          <a:prstGeom prst="rect">
            <a:avLst/>
          </a:prstGeom>
        </p:spPr>
        <p:txBody>
          <a:bodyPr lIns="0" tIns="0" rIns="0" bIns="0" rtlCol="0" anchor="t">
            <a:spAutoFit/>
          </a:bodyPr>
          <a:lstStyle/>
          <a:p>
            <a:pPr>
              <a:lnSpc>
                <a:spcPts val="2564"/>
              </a:lnSpc>
            </a:pPr>
            <a:r>
              <a:rPr lang="en-US" sz="2137" b="1">
                <a:solidFill>
                  <a:srgbClr val="000000"/>
                </a:solidFill>
                <a:latin typeface="Arial Bold"/>
                <a:ea typeface="Arial Bold"/>
                <a:cs typeface="Arial Bold"/>
                <a:sym typeface="Arial Bold"/>
              </a:rPr>
              <a:t>Le projet « PDCPD »</a:t>
            </a:r>
          </a:p>
        </p:txBody>
      </p:sp>
      <p:sp>
        <p:nvSpPr>
          <p:cNvPr id="29" name="TextBox 29"/>
          <p:cNvSpPr txBox="1"/>
          <p:nvPr/>
        </p:nvSpPr>
        <p:spPr>
          <a:xfrm>
            <a:off x="2913602" y="3697391"/>
            <a:ext cx="3595662" cy="276999"/>
          </a:xfrm>
          <a:prstGeom prst="rect">
            <a:avLst/>
          </a:prstGeom>
        </p:spPr>
        <p:txBody>
          <a:bodyPr lIns="0" tIns="0" rIns="0" bIns="0" rtlCol="0" anchor="t">
            <a:spAutoFit/>
          </a:bodyPr>
          <a:lstStyle/>
          <a:p>
            <a:pPr>
              <a:lnSpc>
                <a:spcPts val="2295"/>
              </a:lnSpc>
            </a:pPr>
            <a:r>
              <a:rPr lang="en-US" sz="1912">
                <a:solidFill>
                  <a:srgbClr val="000000"/>
                </a:solidFill>
                <a:latin typeface="Arial"/>
                <a:ea typeface="Arial"/>
                <a:cs typeface="Arial"/>
                <a:sym typeface="Arial"/>
              </a:rPr>
              <a:t>Principe</a:t>
            </a:r>
          </a:p>
        </p:txBody>
      </p:sp>
      <p:sp>
        <p:nvSpPr>
          <p:cNvPr id="30" name="TextBox 30"/>
          <p:cNvSpPr txBox="1"/>
          <p:nvPr/>
        </p:nvSpPr>
        <p:spPr>
          <a:xfrm>
            <a:off x="2913602" y="4274402"/>
            <a:ext cx="3037017" cy="276999"/>
          </a:xfrm>
          <a:prstGeom prst="rect">
            <a:avLst/>
          </a:prstGeom>
        </p:spPr>
        <p:txBody>
          <a:bodyPr lIns="0" tIns="0" rIns="0" bIns="0" rtlCol="0" anchor="t">
            <a:spAutoFit/>
          </a:bodyPr>
          <a:lstStyle/>
          <a:p>
            <a:pPr>
              <a:lnSpc>
                <a:spcPts val="2295"/>
              </a:lnSpc>
            </a:pPr>
            <a:r>
              <a:rPr lang="en-US" sz="1912">
                <a:solidFill>
                  <a:srgbClr val="000000"/>
                </a:solidFill>
                <a:latin typeface="Arial"/>
                <a:ea typeface="Arial"/>
                <a:cs typeface="Arial"/>
                <a:sym typeface="Arial"/>
              </a:rPr>
              <a:t>Les moyens d’impression</a:t>
            </a:r>
          </a:p>
        </p:txBody>
      </p:sp>
      <p:sp>
        <p:nvSpPr>
          <p:cNvPr id="31" name="TextBox 31"/>
          <p:cNvSpPr txBox="1"/>
          <p:nvPr/>
        </p:nvSpPr>
        <p:spPr>
          <a:xfrm>
            <a:off x="2871593" y="4850660"/>
            <a:ext cx="2669132" cy="276999"/>
          </a:xfrm>
          <a:prstGeom prst="rect">
            <a:avLst/>
          </a:prstGeom>
        </p:spPr>
        <p:txBody>
          <a:bodyPr lIns="0" tIns="0" rIns="0" bIns="0" rtlCol="0" anchor="t">
            <a:spAutoFit/>
          </a:bodyPr>
          <a:lstStyle/>
          <a:p>
            <a:pPr>
              <a:lnSpc>
                <a:spcPts val="2295"/>
              </a:lnSpc>
            </a:pPr>
            <a:r>
              <a:rPr lang="en-US" sz="1912">
                <a:solidFill>
                  <a:srgbClr val="000000"/>
                </a:solidFill>
                <a:latin typeface="Arial"/>
                <a:ea typeface="Arial"/>
                <a:cs typeface="Arial"/>
                <a:sym typeface="Arial"/>
              </a:rPr>
              <a:t>Exemples de réalisation</a:t>
            </a:r>
          </a:p>
        </p:txBody>
      </p:sp>
      <p:grpSp>
        <p:nvGrpSpPr>
          <p:cNvPr id="32" name="Group 32"/>
          <p:cNvGrpSpPr/>
          <p:nvPr/>
        </p:nvGrpSpPr>
        <p:grpSpPr>
          <a:xfrm>
            <a:off x="468657" y="6276005"/>
            <a:ext cx="950925" cy="855883"/>
            <a:chOff x="0" y="0"/>
            <a:chExt cx="1494066" cy="1344740"/>
          </a:xfrm>
        </p:grpSpPr>
        <p:sp>
          <p:nvSpPr>
            <p:cNvPr id="33" name="Freeform 33"/>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11"/>
              <a:stretch>
                <a:fillRect r="-572328" b="40927"/>
              </a:stretch>
            </a:blipFill>
          </p:spPr>
          <p:txBody>
            <a:bodyPr/>
            <a:lstStyle/>
            <a:p>
              <a:endParaRPr lang="fr-FR" sz="1200"/>
            </a:p>
          </p:txBody>
        </p:sp>
      </p:grpSp>
      <p:sp>
        <p:nvSpPr>
          <p:cNvPr id="34" name="AutoShape 34"/>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35" name="Group 35"/>
          <p:cNvGrpSpPr/>
          <p:nvPr/>
        </p:nvGrpSpPr>
        <p:grpSpPr>
          <a:xfrm>
            <a:off x="11312554" y="6314104"/>
            <a:ext cx="354623" cy="414561"/>
            <a:chOff x="0" y="0"/>
            <a:chExt cx="709246" cy="829121"/>
          </a:xfrm>
        </p:grpSpPr>
        <p:sp>
          <p:nvSpPr>
            <p:cNvPr id="36" name="Freeform 36"/>
            <p:cNvSpPr/>
            <p:nvPr/>
          </p:nvSpPr>
          <p:spPr>
            <a:xfrm>
              <a:off x="0" y="0"/>
              <a:ext cx="709246" cy="829121"/>
            </a:xfrm>
            <a:custGeom>
              <a:avLst/>
              <a:gdLst/>
              <a:ahLst/>
              <a:cxnLst/>
              <a:rect l="l" t="t" r="r" b="b"/>
              <a:pathLst>
                <a:path w="709246" h="829121">
                  <a:moveTo>
                    <a:pt x="0" y="0"/>
                  </a:moveTo>
                  <a:lnTo>
                    <a:pt x="709246" y="0"/>
                  </a:lnTo>
                  <a:lnTo>
                    <a:pt x="709246" y="829121"/>
                  </a:lnTo>
                  <a:lnTo>
                    <a:pt x="0" y="829121"/>
                  </a:lnTo>
                  <a:close/>
                </a:path>
              </a:pathLst>
            </a:custGeom>
            <a:blipFill>
              <a:blip r:embed="rId12">
                <a:alphaModFix amt="0"/>
              </a:blip>
              <a:stretch>
                <a:fillRect t="-84897" r="-673554" b="-72972"/>
              </a:stretch>
            </a:blipFill>
          </p:spPr>
          <p:txBody>
            <a:bodyPr/>
            <a:lstStyle/>
            <a:p>
              <a:endParaRPr lang="fr-FR" sz="1200"/>
            </a:p>
          </p:txBody>
        </p:sp>
        <p:sp>
          <p:nvSpPr>
            <p:cNvPr id="37" name="TextBox 37"/>
            <p:cNvSpPr txBox="1"/>
            <p:nvPr/>
          </p:nvSpPr>
          <p:spPr>
            <a:xfrm>
              <a:off x="0" y="-19050"/>
              <a:ext cx="709246" cy="8481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5</a:t>
              </a:r>
            </a:p>
          </p:txBody>
        </p:sp>
      </p:grpSp>
      <p:sp>
        <p:nvSpPr>
          <p:cNvPr id="38" name="AutoShape 38"/>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3"/>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grpSp>
        <p:nvGrpSpPr>
          <p:cNvPr id="6" name="Group 6"/>
          <p:cNvGrpSpPr/>
          <p:nvPr/>
        </p:nvGrpSpPr>
        <p:grpSpPr>
          <a:xfrm>
            <a:off x="467540" y="5433898"/>
            <a:ext cx="11038661" cy="738302"/>
            <a:chOff x="0" y="0"/>
            <a:chExt cx="4360952" cy="291675"/>
          </a:xfrm>
        </p:grpSpPr>
        <p:sp>
          <p:nvSpPr>
            <p:cNvPr id="7" name="Freeform 7"/>
            <p:cNvSpPr/>
            <p:nvPr/>
          </p:nvSpPr>
          <p:spPr>
            <a:xfrm>
              <a:off x="0" y="0"/>
              <a:ext cx="4360952" cy="291675"/>
            </a:xfrm>
            <a:custGeom>
              <a:avLst/>
              <a:gdLst/>
              <a:ahLst/>
              <a:cxnLst/>
              <a:rect l="l" t="t" r="r" b="b"/>
              <a:pathLst>
                <a:path w="4360952" h="291675">
                  <a:moveTo>
                    <a:pt x="0" y="0"/>
                  </a:moveTo>
                  <a:lnTo>
                    <a:pt x="4360952" y="0"/>
                  </a:lnTo>
                  <a:lnTo>
                    <a:pt x="4360952" y="291675"/>
                  </a:lnTo>
                  <a:lnTo>
                    <a:pt x="0" y="291675"/>
                  </a:lnTo>
                  <a:close/>
                </a:path>
              </a:pathLst>
            </a:custGeom>
            <a:solidFill>
              <a:srgbClr val="90C6F6"/>
            </a:solidFill>
          </p:spPr>
          <p:txBody>
            <a:bodyPr/>
            <a:lstStyle/>
            <a:p>
              <a:endParaRPr lang="fr-FR" sz="1200"/>
            </a:p>
          </p:txBody>
        </p:sp>
        <p:sp>
          <p:nvSpPr>
            <p:cNvPr id="8" name="TextBox 8"/>
            <p:cNvSpPr txBox="1"/>
            <p:nvPr/>
          </p:nvSpPr>
          <p:spPr>
            <a:xfrm>
              <a:off x="0" y="-57150"/>
              <a:ext cx="4360952" cy="348825"/>
            </a:xfrm>
            <a:prstGeom prst="rect">
              <a:avLst/>
            </a:prstGeom>
          </p:spPr>
          <p:txBody>
            <a:bodyPr lIns="33867" tIns="33867" rIns="33867" bIns="33867" rtlCol="0" anchor="ctr"/>
            <a:lstStyle/>
            <a:p>
              <a:pPr algn="ctr">
                <a:lnSpc>
                  <a:spcPts val="2426"/>
                </a:lnSpc>
              </a:pPr>
              <a:endParaRPr sz="1200"/>
            </a:p>
          </p:txBody>
        </p:sp>
      </p:grpSp>
      <p:grpSp>
        <p:nvGrpSpPr>
          <p:cNvPr id="9" name="Group 9"/>
          <p:cNvGrpSpPr/>
          <p:nvPr/>
        </p:nvGrpSpPr>
        <p:grpSpPr>
          <a:xfrm>
            <a:off x="296488" y="2187162"/>
            <a:ext cx="5802052" cy="2469584"/>
            <a:chOff x="0" y="0"/>
            <a:chExt cx="2052762" cy="873737"/>
          </a:xfrm>
        </p:grpSpPr>
        <p:sp>
          <p:nvSpPr>
            <p:cNvPr id="10" name="Freeform 10"/>
            <p:cNvSpPr/>
            <p:nvPr/>
          </p:nvSpPr>
          <p:spPr>
            <a:xfrm>
              <a:off x="0" y="0"/>
              <a:ext cx="2052762" cy="873737"/>
            </a:xfrm>
            <a:custGeom>
              <a:avLst/>
              <a:gdLst/>
              <a:ahLst/>
              <a:cxnLst/>
              <a:rect l="l" t="t" r="r" b="b"/>
              <a:pathLst>
                <a:path w="2052762" h="873737">
                  <a:moveTo>
                    <a:pt x="0" y="0"/>
                  </a:moveTo>
                  <a:lnTo>
                    <a:pt x="2052762" y="0"/>
                  </a:lnTo>
                  <a:lnTo>
                    <a:pt x="2052762" y="873737"/>
                  </a:lnTo>
                  <a:lnTo>
                    <a:pt x="0" y="873737"/>
                  </a:lnTo>
                  <a:close/>
                </a:path>
              </a:pathLst>
            </a:custGeom>
            <a:solidFill>
              <a:srgbClr val="FDFEFE"/>
            </a:solidFill>
            <a:ln w="76200" cap="sq">
              <a:solidFill>
                <a:srgbClr val="D9D9D9"/>
              </a:solidFill>
              <a:prstDash val="solid"/>
              <a:miter/>
            </a:ln>
          </p:spPr>
          <p:txBody>
            <a:bodyPr/>
            <a:lstStyle/>
            <a:p>
              <a:endParaRPr lang="fr-FR" sz="1200"/>
            </a:p>
          </p:txBody>
        </p:sp>
        <p:sp>
          <p:nvSpPr>
            <p:cNvPr id="11" name="TextBox 11"/>
            <p:cNvSpPr txBox="1"/>
            <p:nvPr/>
          </p:nvSpPr>
          <p:spPr>
            <a:xfrm>
              <a:off x="0" y="-38100"/>
              <a:ext cx="2052762" cy="911837"/>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2" name="Group 12"/>
          <p:cNvGrpSpPr/>
          <p:nvPr/>
        </p:nvGrpSpPr>
        <p:grpSpPr>
          <a:xfrm>
            <a:off x="468657" y="6276005"/>
            <a:ext cx="950925" cy="855883"/>
            <a:chOff x="0" y="0"/>
            <a:chExt cx="1494066" cy="1344740"/>
          </a:xfrm>
        </p:grpSpPr>
        <p:sp>
          <p:nvSpPr>
            <p:cNvPr id="13" name="Freeform 13"/>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4"/>
              <a:stretch>
                <a:fillRect r="-572328" b="40927"/>
              </a:stretch>
            </a:blipFill>
          </p:spPr>
          <p:txBody>
            <a:bodyPr/>
            <a:lstStyle/>
            <a:p>
              <a:endParaRPr lang="fr-FR" sz="1200"/>
            </a:p>
          </p:txBody>
        </p:sp>
      </p:grpSp>
      <p:grpSp>
        <p:nvGrpSpPr>
          <p:cNvPr id="14" name="Group 14"/>
          <p:cNvGrpSpPr/>
          <p:nvPr/>
        </p:nvGrpSpPr>
        <p:grpSpPr>
          <a:xfrm>
            <a:off x="11312554" y="6314104"/>
            <a:ext cx="354623" cy="414561"/>
            <a:chOff x="0" y="0"/>
            <a:chExt cx="709246" cy="829121"/>
          </a:xfrm>
        </p:grpSpPr>
        <p:sp>
          <p:nvSpPr>
            <p:cNvPr id="15" name="Freeform 15"/>
            <p:cNvSpPr/>
            <p:nvPr/>
          </p:nvSpPr>
          <p:spPr>
            <a:xfrm>
              <a:off x="0" y="0"/>
              <a:ext cx="709246" cy="829121"/>
            </a:xfrm>
            <a:custGeom>
              <a:avLst/>
              <a:gdLst/>
              <a:ahLst/>
              <a:cxnLst/>
              <a:rect l="l" t="t" r="r" b="b"/>
              <a:pathLst>
                <a:path w="709246" h="829121">
                  <a:moveTo>
                    <a:pt x="0" y="0"/>
                  </a:moveTo>
                  <a:lnTo>
                    <a:pt x="709246" y="0"/>
                  </a:lnTo>
                  <a:lnTo>
                    <a:pt x="709246" y="829121"/>
                  </a:lnTo>
                  <a:lnTo>
                    <a:pt x="0" y="829121"/>
                  </a:lnTo>
                  <a:close/>
                </a:path>
              </a:pathLst>
            </a:custGeom>
            <a:blipFill>
              <a:blip r:embed="rId5">
                <a:alphaModFix amt="0"/>
              </a:blip>
              <a:stretch>
                <a:fillRect t="-84897" r="-673554" b="-72972"/>
              </a:stretch>
            </a:blipFill>
          </p:spPr>
          <p:txBody>
            <a:bodyPr/>
            <a:lstStyle/>
            <a:p>
              <a:endParaRPr lang="fr-FR" sz="1200"/>
            </a:p>
          </p:txBody>
        </p:sp>
        <p:sp>
          <p:nvSpPr>
            <p:cNvPr id="16" name="TextBox 16"/>
            <p:cNvSpPr txBox="1"/>
            <p:nvPr/>
          </p:nvSpPr>
          <p:spPr>
            <a:xfrm>
              <a:off x="0" y="-19050"/>
              <a:ext cx="709246" cy="8481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6</a:t>
              </a:r>
            </a:p>
          </p:txBody>
        </p:sp>
      </p:grpSp>
      <p:sp>
        <p:nvSpPr>
          <p:cNvPr id="17" name="AutoShape 17"/>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sp>
        <p:nvSpPr>
          <p:cNvPr id="18" name="AutoShape 18"/>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19" name="Group 19"/>
          <p:cNvGrpSpPr/>
          <p:nvPr/>
        </p:nvGrpSpPr>
        <p:grpSpPr>
          <a:xfrm>
            <a:off x="296489" y="2187162"/>
            <a:ext cx="5799223" cy="481546"/>
            <a:chOff x="0" y="0"/>
            <a:chExt cx="2291051" cy="190240"/>
          </a:xfrm>
        </p:grpSpPr>
        <p:sp>
          <p:nvSpPr>
            <p:cNvPr id="20" name="Freeform 20"/>
            <p:cNvSpPr/>
            <p:nvPr/>
          </p:nvSpPr>
          <p:spPr>
            <a:xfrm>
              <a:off x="0" y="0"/>
              <a:ext cx="2291051" cy="190240"/>
            </a:xfrm>
            <a:custGeom>
              <a:avLst/>
              <a:gdLst/>
              <a:ahLst/>
              <a:cxnLst/>
              <a:rect l="l" t="t" r="r" b="b"/>
              <a:pathLst>
                <a:path w="2291051" h="190240">
                  <a:moveTo>
                    <a:pt x="0" y="0"/>
                  </a:moveTo>
                  <a:lnTo>
                    <a:pt x="2291051" y="0"/>
                  </a:lnTo>
                  <a:lnTo>
                    <a:pt x="2291051" y="190240"/>
                  </a:lnTo>
                  <a:lnTo>
                    <a:pt x="0" y="190240"/>
                  </a:lnTo>
                  <a:close/>
                </a:path>
              </a:pathLst>
            </a:custGeom>
            <a:solidFill>
              <a:srgbClr val="0070C0"/>
            </a:solidFill>
          </p:spPr>
          <p:txBody>
            <a:bodyPr/>
            <a:lstStyle/>
            <a:p>
              <a:endParaRPr lang="fr-FR" sz="1200"/>
            </a:p>
          </p:txBody>
        </p:sp>
        <p:sp>
          <p:nvSpPr>
            <p:cNvPr id="21" name="TextBox 21"/>
            <p:cNvSpPr txBox="1"/>
            <p:nvPr/>
          </p:nvSpPr>
          <p:spPr>
            <a:xfrm>
              <a:off x="0" y="-57150"/>
              <a:ext cx="2291051" cy="247390"/>
            </a:xfrm>
            <a:prstGeom prst="rect">
              <a:avLst/>
            </a:prstGeom>
          </p:spPr>
          <p:txBody>
            <a:bodyPr lIns="33867" tIns="33867" rIns="33867" bIns="33867" rtlCol="0" anchor="ctr"/>
            <a:lstStyle/>
            <a:p>
              <a:pPr algn="ctr">
                <a:lnSpc>
                  <a:spcPts val="2426"/>
                </a:lnSpc>
              </a:pPr>
              <a:r>
                <a:rPr lang="en-US" sz="1733" b="1">
                  <a:solidFill>
                    <a:srgbClr val="FFFFFF"/>
                  </a:solidFill>
                  <a:latin typeface="Open Sans Bold"/>
                  <a:ea typeface="Open Sans Bold"/>
                  <a:cs typeface="Open Sans Bold"/>
                  <a:sym typeface="Open Sans Bold"/>
                </a:rPr>
                <a:t>EXPERTISE HMR</a:t>
              </a:r>
            </a:p>
          </p:txBody>
        </p:sp>
      </p:grpSp>
      <p:sp>
        <p:nvSpPr>
          <p:cNvPr id="22" name="TextBox 22"/>
          <p:cNvSpPr txBox="1"/>
          <p:nvPr/>
        </p:nvSpPr>
        <p:spPr>
          <a:xfrm>
            <a:off x="1310498" y="2586990"/>
            <a:ext cx="5051291" cy="1821717"/>
          </a:xfrm>
          <a:prstGeom prst="rect">
            <a:avLst/>
          </a:prstGeom>
        </p:spPr>
        <p:txBody>
          <a:bodyPr lIns="0" tIns="0" rIns="0" bIns="0" rtlCol="0" anchor="t">
            <a:spAutoFit/>
          </a:bodyPr>
          <a:lstStyle/>
          <a:p>
            <a:pPr>
              <a:lnSpc>
                <a:spcPts val="5000"/>
              </a:lnSpc>
            </a:pPr>
            <a:r>
              <a:rPr lang="en-US" sz="2000">
                <a:solidFill>
                  <a:srgbClr val="000000"/>
                </a:solidFill>
                <a:latin typeface="Arial"/>
                <a:ea typeface="Arial"/>
                <a:cs typeface="Arial"/>
                <a:sym typeface="Arial"/>
              </a:rPr>
              <a:t>Expertise chimique des encres</a:t>
            </a:r>
          </a:p>
          <a:p>
            <a:pPr>
              <a:lnSpc>
                <a:spcPts val="5000"/>
              </a:lnSpc>
            </a:pPr>
            <a:r>
              <a:rPr lang="en-US" sz="2000">
                <a:solidFill>
                  <a:srgbClr val="000000"/>
                </a:solidFill>
                <a:latin typeface="Arial"/>
                <a:ea typeface="Arial"/>
                <a:cs typeface="Arial"/>
                <a:sym typeface="Arial"/>
              </a:rPr>
              <a:t>Expertise physico-chimique des supports</a:t>
            </a:r>
          </a:p>
          <a:p>
            <a:pPr>
              <a:lnSpc>
                <a:spcPts val="5000"/>
              </a:lnSpc>
            </a:pPr>
            <a:r>
              <a:rPr lang="en-US" sz="2000">
                <a:solidFill>
                  <a:srgbClr val="000000"/>
                </a:solidFill>
                <a:latin typeface="Arial"/>
                <a:ea typeface="Arial"/>
                <a:cs typeface="Arial"/>
                <a:sym typeface="Arial"/>
              </a:rPr>
              <a:t>Expertise des moyens de mise en œuvre</a:t>
            </a:r>
          </a:p>
        </p:txBody>
      </p:sp>
      <p:grpSp>
        <p:nvGrpSpPr>
          <p:cNvPr id="23" name="Group 23"/>
          <p:cNvGrpSpPr/>
          <p:nvPr/>
        </p:nvGrpSpPr>
        <p:grpSpPr>
          <a:xfrm>
            <a:off x="591750" y="4107894"/>
            <a:ext cx="379801" cy="379801"/>
            <a:chOff x="0" y="0"/>
            <a:chExt cx="736600" cy="736600"/>
          </a:xfrm>
        </p:grpSpPr>
        <p:sp>
          <p:nvSpPr>
            <p:cNvPr id="24" name="Freeform 24"/>
            <p:cNvSpPr/>
            <p:nvPr/>
          </p:nvSpPr>
          <p:spPr>
            <a:xfrm>
              <a:off x="0" y="0"/>
              <a:ext cx="736600" cy="736600"/>
            </a:xfrm>
            <a:custGeom>
              <a:avLst/>
              <a:gdLst/>
              <a:ahLst/>
              <a:cxnLst/>
              <a:rect l="l" t="t" r="r" b="b"/>
              <a:pathLst>
                <a:path w="736600" h="736600">
                  <a:moveTo>
                    <a:pt x="403917" y="1726"/>
                  </a:moveTo>
                  <a:lnTo>
                    <a:pt x="415649" y="58853"/>
                  </a:lnTo>
                  <a:cubicBezTo>
                    <a:pt x="438357" y="62325"/>
                    <a:pt x="460614" y="68279"/>
                    <a:pt x="482015" y="76631"/>
                  </a:cubicBezTo>
                  <a:lnTo>
                    <a:pt x="520737" y="33030"/>
                  </a:lnTo>
                  <a:cubicBezTo>
                    <a:pt x="542404" y="42874"/>
                    <a:pt x="563067" y="54809"/>
                    <a:pt x="582433" y="68642"/>
                  </a:cubicBezTo>
                  <a:lnTo>
                    <a:pt x="564034" y="123985"/>
                  </a:lnTo>
                  <a:cubicBezTo>
                    <a:pt x="581961" y="138346"/>
                    <a:pt x="598253" y="154633"/>
                    <a:pt x="612616" y="172565"/>
                  </a:cubicBezTo>
                  <a:lnTo>
                    <a:pt x="667950" y="154159"/>
                  </a:lnTo>
                  <a:cubicBezTo>
                    <a:pt x="681791" y="173526"/>
                    <a:pt x="693720" y="194192"/>
                    <a:pt x="703572" y="215859"/>
                  </a:cubicBezTo>
                  <a:lnTo>
                    <a:pt x="659969" y="254582"/>
                  </a:lnTo>
                  <a:cubicBezTo>
                    <a:pt x="668315" y="275985"/>
                    <a:pt x="674277" y="298239"/>
                    <a:pt x="677752" y="320940"/>
                  </a:cubicBezTo>
                  <a:lnTo>
                    <a:pt x="734873" y="332680"/>
                  </a:lnTo>
                  <a:cubicBezTo>
                    <a:pt x="737175" y="356371"/>
                    <a:pt x="737175" y="380229"/>
                    <a:pt x="734873" y="403920"/>
                  </a:cubicBezTo>
                  <a:lnTo>
                    <a:pt x="677752" y="415646"/>
                  </a:lnTo>
                  <a:cubicBezTo>
                    <a:pt x="674277" y="438361"/>
                    <a:pt x="668315" y="460615"/>
                    <a:pt x="659969" y="482018"/>
                  </a:cubicBezTo>
                  <a:lnTo>
                    <a:pt x="703572" y="520741"/>
                  </a:lnTo>
                  <a:cubicBezTo>
                    <a:pt x="693720" y="542408"/>
                    <a:pt x="681791" y="563060"/>
                    <a:pt x="667950" y="582427"/>
                  </a:cubicBezTo>
                  <a:lnTo>
                    <a:pt x="612616" y="564035"/>
                  </a:lnTo>
                  <a:cubicBezTo>
                    <a:pt x="598253" y="581953"/>
                    <a:pt x="581961" y="598254"/>
                    <a:pt x="564034" y="612616"/>
                  </a:cubicBezTo>
                  <a:lnTo>
                    <a:pt x="582433" y="667945"/>
                  </a:lnTo>
                  <a:cubicBezTo>
                    <a:pt x="563067" y="681791"/>
                    <a:pt x="542404" y="693712"/>
                    <a:pt x="520737" y="703571"/>
                  </a:cubicBezTo>
                  <a:lnTo>
                    <a:pt x="482015" y="659968"/>
                  </a:lnTo>
                  <a:cubicBezTo>
                    <a:pt x="460614" y="668307"/>
                    <a:pt x="438357" y="674275"/>
                    <a:pt x="415649" y="677747"/>
                  </a:cubicBezTo>
                  <a:lnTo>
                    <a:pt x="403917" y="734874"/>
                  </a:lnTo>
                  <a:cubicBezTo>
                    <a:pt x="380227" y="737175"/>
                    <a:pt x="356368" y="737175"/>
                    <a:pt x="332676" y="734874"/>
                  </a:cubicBezTo>
                  <a:lnTo>
                    <a:pt x="320944" y="677747"/>
                  </a:lnTo>
                  <a:cubicBezTo>
                    <a:pt x="298235" y="674275"/>
                    <a:pt x="275981" y="668307"/>
                    <a:pt x="254579" y="659968"/>
                  </a:cubicBezTo>
                  <a:lnTo>
                    <a:pt x="215849" y="703571"/>
                  </a:lnTo>
                  <a:cubicBezTo>
                    <a:pt x="194194" y="693712"/>
                    <a:pt x="173529" y="681791"/>
                    <a:pt x="154161" y="667945"/>
                  </a:cubicBezTo>
                  <a:lnTo>
                    <a:pt x="172568" y="612616"/>
                  </a:lnTo>
                  <a:cubicBezTo>
                    <a:pt x="154635" y="598254"/>
                    <a:pt x="138335" y="581953"/>
                    <a:pt x="123972" y="564035"/>
                  </a:cubicBezTo>
                  <a:lnTo>
                    <a:pt x="68643" y="582427"/>
                  </a:lnTo>
                  <a:cubicBezTo>
                    <a:pt x="54810" y="563060"/>
                    <a:pt x="42874" y="542408"/>
                    <a:pt x="33016" y="520741"/>
                  </a:cubicBezTo>
                  <a:lnTo>
                    <a:pt x="76619" y="482018"/>
                  </a:lnTo>
                  <a:cubicBezTo>
                    <a:pt x="68280" y="460615"/>
                    <a:pt x="62312" y="438361"/>
                    <a:pt x="58840" y="415646"/>
                  </a:cubicBezTo>
                  <a:lnTo>
                    <a:pt x="1726" y="403920"/>
                  </a:lnTo>
                  <a:cubicBezTo>
                    <a:pt x="-575" y="380229"/>
                    <a:pt x="-575" y="356371"/>
                    <a:pt x="1726" y="332680"/>
                  </a:cubicBezTo>
                  <a:lnTo>
                    <a:pt x="58840" y="320940"/>
                  </a:lnTo>
                  <a:cubicBezTo>
                    <a:pt x="62312" y="298239"/>
                    <a:pt x="68280" y="275985"/>
                    <a:pt x="76619" y="254582"/>
                  </a:cubicBezTo>
                  <a:lnTo>
                    <a:pt x="33016" y="215859"/>
                  </a:lnTo>
                  <a:cubicBezTo>
                    <a:pt x="42874" y="194192"/>
                    <a:pt x="54810" y="173526"/>
                    <a:pt x="68643" y="154159"/>
                  </a:cubicBezTo>
                  <a:lnTo>
                    <a:pt x="123972" y="172565"/>
                  </a:lnTo>
                  <a:cubicBezTo>
                    <a:pt x="138335" y="154633"/>
                    <a:pt x="154635" y="138346"/>
                    <a:pt x="172568" y="123985"/>
                  </a:cubicBezTo>
                  <a:lnTo>
                    <a:pt x="154161" y="68642"/>
                  </a:lnTo>
                  <a:cubicBezTo>
                    <a:pt x="173529" y="54809"/>
                    <a:pt x="194194" y="42874"/>
                    <a:pt x="215849" y="33030"/>
                  </a:cubicBezTo>
                  <a:lnTo>
                    <a:pt x="254579" y="76631"/>
                  </a:lnTo>
                  <a:cubicBezTo>
                    <a:pt x="275981" y="68279"/>
                    <a:pt x="298235" y="62325"/>
                    <a:pt x="320944" y="58853"/>
                  </a:cubicBezTo>
                  <a:lnTo>
                    <a:pt x="332676" y="1726"/>
                  </a:lnTo>
                  <a:cubicBezTo>
                    <a:pt x="356368" y="-575"/>
                    <a:pt x="380227" y="-575"/>
                    <a:pt x="403917" y="1726"/>
                  </a:cubicBezTo>
                  <a:close/>
                  <a:moveTo>
                    <a:pt x="368297" y="138124"/>
                  </a:moveTo>
                  <a:cubicBezTo>
                    <a:pt x="241256" y="138124"/>
                    <a:pt x="138125" y="241266"/>
                    <a:pt x="138125" y="368294"/>
                  </a:cubicBezTo>
                  <a:cubicBezTo>
                    <a:pt x="138125" y="495334"/>
                    <a:pt x="241256" y="598476"/>
                    <a:pt x="368297" y="598476"/>
                  </a:cubicBezTo>
                  <a:cubicBezTo>
                    <a:pt x="495334" y="598476"/>
                    <a:pt x="598472" y="495334"/>
                    <a:pt x="598472" y="368294"/>
                  </a:cubicBezTo>
                  <a:cubicBezTo>
                    <a:pt x="598472" y="241266"/>
                    <a:pt x="495334" y="138124"/>
                    <a:pt x="368297" y="138124"/>
                  </a:cubicBezTo>
                  <a:close/>
                </a:path>
              </a:pathLst>
            </a:custGeom>
            <a:solidFill>
              <a:srgbClr val="0070C0"/>
            </a:solidFill>
          </p:spPr>
          <p:txBody>
            <a:bodyPr/>
            <a:lstStyle/>
            <a:p>
              <a:endParaRPr lang="fr-FR" sz="1200"/>
            </a:p>
          </p:txBody>
        </p:sp>
        <p:sp>
          <p:nvSpPr>
            <p:cNvPr id="25" name="TextBox 25"/>
            <p:cNvSpPr txBox="1"/>
            <p:nvPr/>
          </p:nvSpPr>
          <p:spPr>
            <a:xfrm>
              <a:off x="146050" y="107950"/>
              <a:ext cx="444500" cy="482600"/>
            </a:xfrm>
            <a:prstGeom prst="rect">
              <a:avLst/>
            </a:prstGeom>
          </p:spPr>
          <p:txBody>
            <a:bodyPr lIns="33867" tIns="33867" rIns="33867" bIns="33867" rtlCol="0" anchor="ctr"/>
            <a:lstStyle/>
            <a:p>
              <a:pPr algn="ctr">
                <a:lnSpc>
                  <a:spcPts val="1773"/>
                </a:lnSpc>
              </a:pPr>
              <a:endParaRPr sz="1200"/>
            </a:p>
          </p:txBody>
        </p:sp>
      </p:grpSp>
      <p:sp>
        <p:nvSpPr>
          <p:cNvPr id="26" name="Freeform 26"/>
          <p:cNvSpPr/>
          <p:nvPr/>
        </p:nvSpPr>
        <p:spPr>
          <a:xfrm>
            <a:off x="618558" y="2847341"/>
            <a:ext cx="326183" cy="391223"/>
          </a:xfrm>
          <a:custGeom>
            <a:avLst/>
            <a:gdLst/>
            <a:ahLst/>
            <a:cxnLst/>
            <a:rect l="l" t="t" r="r" b="b"/>
            <a:pathLst>
              <a:path w="489274" h="586835">
                <a:moveTo>
                  <a:pt x="0" y="0"/>
                </a:moveTo>
                <a:lnTo>
                  <a:pt x="489274" y="0"/>
                </a:lnTo>
                <a:lnTo>
                  <a:pt x="489274" y="586835"/>
                </a:lnTo>
                <a:lnTo>
                  <a:pt x="0" y="5868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sz="1200"/>
          </a:p>
        </p:txBody>
      </p:sp>
      <p:sp>
        <p:nvSpPr>
          <p:cNvPr id="27" name="Freeform 27"/>
          <p:cNvSpPr/>
          <p:nvPr/>
        </p:nvSpPr>
        <p:spPr>
          <a:xfrm>
            <a:off x="618559" y="3429000"/>
            <a:ext cx="433227" cy="457232"/>
          </a:xfrm>
          <a:custGeom>
            <a:avLst/>
            <a:gdLst/>
            <a:ahLst/>
            <a:cxnLst/>
            <a:rect l="l" t="t" r="r" b="b"/>
            <a:pathLst>
              <a:path w="649841" h="685848">
                <a:moveTo>
                  <a:pt x="0" y="0"/>
                </a:moveTo>
                <a:lnTo>
                  <a:pt x="649841" y="0"/>
                </a:lnTo>
                <a:lnTo>
                  <a:pt x="649841" y="685848"/>
                </a:lnTo>
                <a:lnTo>
                  <a:pt x="0" y="6858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fr-FR" sz="1200"/>
          </a:p>
        </p:txBody>
      </p:sp>
      <p:sp>
        <p:nvSpPr>
          <p:cNvPr id="28" name="AutoShape 28"/>
          <p:cNvSpPr/>
          <p:nvPr/>
        </p:nvSpPr>
        <p:spPr>
          <a:xfrm flipH="1">
            <a:off x="1310498" y="3331304"/>
            <a:ext cx="4262598" cy="0"/>
          </a:xfrm>
          <a:prstGeom prst="line">
            <a:avLst/>
          </a:prstGeom>
          <a:ln w="19050" cap="flat">
            <a:solidFill>
              <a:srgbClr val="4472C4">
                <a:alpha val="60784"/>
              </a:srgbClr>
            </a:solidFill>
            <a:prstDash val="solid"/>
            <a:headEnd type="none" w="sm" len="sm"/>
            <a:tailEnd type="none" w="sm" len="sm"/>
          </a:ln>
        </p:spPr>
        <p:txBody>
          <a:bodyPr/>
          <a:lstStyle/>
          <a:p>
            <a:endParaRPr lang="fr-FR" sz="1200"/>
          </a:p>
        </p:txBody>
      </p:sp>
      <p:sp>
        <p:nvSpPr>
          <p:cNvPr id="29" name="AutoShape 29"/>
          <p:cNvSpPr/>
          <p:nvPr/>
        </p:nvSpPr>
        <p:spPr>
          <a:xfrm flipH="1">
            <a:off x="1310498" y="3979919"/>
            <a:ext cx="4262598" cy="0"/>
          </a:xfrm>
          <a:prstGeom prst="line">
            <a:avLst/>
          </a:prstGeom>
          <a:ln w="19050" cap="flat">
            <a:solidFill>
              <a:srgbClr val="4472C4">
                <a:alpha val="60784"/>
              </a:srgbClr>
            </a:solidFill>
            <a:prstDash val="solid"/>
            <a:headEnd type="none" w="sm" len="sm"/>
            <a:tailEnd type="none" w="sm" len="sm"/>
          </a:ln>
        </p:spPr>
        <p:txBody>
          <a:bodyPr/>
          <a:lstStyle/>
          <a:p>
            <a:endParaRPr lang="fr-FR" sz="1200"/>
          </a:p>
        </p:txBody>
      </p:sp>
      <p:grpSp>
        <p:nvGrpSpPr>
          <p:cNvPr id="30" name="Group 30"/>
          <p:cNvGrpSpPr/>
          <p:nvPr/>
        </p:nvGrpSpPr>
        <p:grpSpPr>
          <a:xfrm>
            <a:off x="6266763" y="2217804"/>
            <a:ext cx="5239437" cy="3117721"/>
            <a:chOff x="0" y="0"/>
            <a:chExt cx="1853709" cy="1103047"/>
          </a:xfrm>
        </p:grpSpPr>
        <p:sp>
          <p:nvSpPr>
            <p:cNvPr id="31" name="Freeform 31"/>
            <p:cNvSpPr/>
            <p:nvPr/>
          </p:nvSpPr>
          <p:spPr>
            <a:xfrm>
              <a:off x="0" y="0"/>
              <a:ext cx="1853709" cy="1103047"/>
            </a:xfrm>
            <a:custGeom>
              <a:avLst/>
              <a:gdLst/>
              <a:ahLst/>
              <a:cxnLst/>
              <a:rect l="l" t="t" r="r" b="b"/>
              <a:pathLst>
                <a:path w="1853709" h="1103047">
                  <a:moveTo>
                    <a:pt x="0" y="0"/>
                  </a:moveTo>
                  <a:lnTo>
                    <a:pt x="1853709" y="0"/>
                  </a:lnTo>
                  <a:lnTo>
                    <a:pt x="1853709" y="1103047"/>
                  </a:lnTo>
                  <a:lnTo>
                    <a:pt x="0" y="1103047"/>
                  </a:lnTo>
                  <a:close/>
                </a:path>
              </a:pathLst>
            </a:custGeom>
            <a:solidFill>
              <a:srgbClr val="FDFEFE"/>
            </a:solidFill>
            <a:ln w="76200" cap="sq">
              <a:solidFill>
                <a:srgbClr val="D9D9D9"/>
              </a:solidFill>
              <a:prstDash val="solid"/>
              <a:miter/>
            </a:ln>
          </p:spPr>
          <p:txBody>
            <a:bodyPr/>
            <a:lstStyle/>
            <a:p>
              <a:endParaRPr lang="fr-FR" sz="1200"/>
            </a:p>
          </p:txBody>
        </p:sp>
        <p:sp>
          <p:nvSpPr>
            <p:cNvPr id="32" name="TextBox 32"/>
            <p:cNvSpPr txBox="1"/>
            <p:nvPr/>
          </p:nvSpPr>
          <p:spPr>
            <a:xfrm>
              <a:off x="0" y="-38100"/>
              <a:ext cx="1853709" cy="1141147"/>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33" name="Group 33"/>
          <p:cNvGrpSpPr/>
          <p:nvPr/>
        </p:nvGrpSpPr>
        <p:grpSpPr>
          <a:xfrm>
            <a:off x="6266763" y="2217804"/>
            <a:ext cx="5236883" cy="481546"/>
            <a:chOff x="0" y="0"/>
            <a:chExt cx="2068892" cy="190240"/>
          </a:xfrm>
        </p:grpSpPr>
        <p:sp>
          <p:nvSpPr>
            <p:cNvPr id="34" name="Freeform 34"/>
            <p:cNvSpPr/>
            <p:nvPr/>
          </p:nvSpPr>
          <p:spPr>
            <a:xfrm>
              <a:off x="0" y="0"/>
              <a:ext cx="2068892" cy="190240"/>
            </a:xfrm>
            <a:custGeom>
              <a:avLst/>
              <a:gdLst/>
              <a:ahLst/>
              <a:cxnLst/>
              <a:rect l="l" t="t" r="r" b="b"/>
              <a:pathLst>
                <a:path w="2068892" h="190240">
                  <a:moveTo>
                    <a:pt x="0" y="0"/>
                  </a:moveTo>
                  <a:lnTo>
                    <a:pt x="2068892" y="0"/>
                  </a:lnTo>
                  <a:lnTo>
                    <a:pt x="2068892" y="190240"/>
                  </a:lnTo>
                  <a:lnTo>
                    <a:pt x="0" y="190240"/>
                  </a:lnTo>
                  <a:close/>
                </a:path>
              </a:pathLst>
            </a:custGeom>
            <a:solidFill>
              <a:srgbClr val="0070C0"/>
            </a:solidFill>
          </p:spPr>
          <p:txBody>
            <a:bodyPr/>
            <a:lstStyle/>
            <a:p>
              <a:endParaRPr lang="fr-FR" sz="1200"/>
            </a:p>
          </p:txBody>
        </p:sp>
        <p:sp>
          <p:nvSpPr>
            <p:cNvPr id="35" name="TextBox 35"/>
            <p:cNvSpPr txBox="1"/>
            <p:nvPr/>
          </p:nvSpPr>
          <p:spPr>
            <a:xfrm>
              <a:off x="0" y="-57150"/>
              <a:ext cx="2068892" cy="247390"/>
            </a:xfrm>
            <a:prstGeom prst="rect">
              <a:avLst/>
            </a:prstGeom>
          </p:spPr>
          <p:txBody>
            <a:bodyPr lIns="33867" tIns="33867" rIns="33867" bIns="33867" rtlCol="0" anchor="ctr"/>
            <a:lstStyle/>
            <a:p>
              <a:pPr algn="ctr">
                <a:lnSpc>
                  <a:spcPts val="2426"/>
                </a:lnSpc>
              </a:pPr>
              <a:r>
                <a:rPr lang="en-US" sz="1733" b="1">
                  <a:solidFill>
                    <a:srgbClr val="FFFFFF"/>
                  </a:solidFill>
                  <a:latin typeface="Open Sans Bold"/>
                  <a:ea typeface="Open Sans Bold"/>
                  <a:cs typeface="Open Sans Bold"/>
                  <a:sym typeface="Open Sans Bold"/>
                </a:rPr>
                <a:t>PARTENARIAT HMR EXPERT - AIJET</a:t>
              </a:r>
            </a:p>
          </p:txBody>
        </p:sp>
      </p:grpSp>
      <p:grpSp>
        <p:nvGrpSpPr>
          <p:cNvPr id="36" name="Group 36"/>
          <p:cNvGrpSpPr/>
          <p:nvPr/>
        </p:nvGrpSpPr>
        <p:grpSpPr>
          <a:xfrm>
            <a:off x="6795880" y="2817379"/>
            <a:ext cx="4181205" cy="2325082"/>
            <a:chOff x="0" y="0"/>
            <a:chExt cx="9386151" cy="5219446"/>
          </a:xfrm>
        </p:grpSpPr>
        <p:sp>
          <p:nvSpPr>
            <p:cNvPr id="37" name="Freeform 37"/>
            <p:cNvSpPr/>
            <p:nvPr/>
          </p:nvSpPr>
          <p:spPr>
            <a:xfrm>
              <a:off x="0" y="0"/>
              <a:ext cx="9386189" cy="5219446"/>
            </a:xfrm>
            <a:custGeom>
              <a:avLst/>
              <a:gdLst/>
              <a:ahLst/>
              <a:cxnLst/>
              <a:rect l="l" t="t" r="r" b="b"/>
              <a:pathLst>
                <a:path w="9386189" h="5219446">
                  <a:moveTo>
                    <a:pt x="0" y="0"/>
                  </a:moveTo>
                  <a:lnTo>
                    <a:pt x="9386189" y="0"/>
                  </a:lnTo>
                  <a:lnTo>
                    <a:pt x="9386189" y="5219446"/>
                  </a:lnTo>
                  <a:lnTo>
                    <a:pt x="0" y="5219446"/>
                  </a:lnTo>
                  <a:lnTo>
                    <a:pt x="0" y="0"/>
                  </a:lnTo>
                  <a:close/>
                </a:path>
              </a:pathLst>
            </a:custGeom>
            <a:blipFill>
              <a:blip r:embed="rId8"/>
              <a:stretch>
                <a:fillRect t="-6144" b="-8124"/>
              </a:stretch>
            </a:blipFill>
          </p:spPr>
          <p:txBody>
            <a:bodyPr/>
            <a:lstStyle/>
            <a:p>
              <a:endParaRPr lang="fr-FR" sz="1200"/>
            </a:p>
          </p:txBody>
        </p:sp>
      </p:grpSp>
      <p:sp>
        <p:nvSpPr>
          <p:cNvPr id="38" name="Freeform 38"/>
          <p:cNvSpPr/>
          <p:nvPr/>
        </p:nvSpPr>
        <p:spPr>
          <a:xfrm>
            <a:off x="368597" y="1119167"/>
            <a:ext cx="413053" cy="378460"/>
          </a:xfrm>
          <a:custGeom>
            <a:avLst/>
            <a:gdLst/>
            <a:ahLst/>
            <a:cxnLst/>
            <a:rect l="l" t="t" r="r" b="b"/>
            <a:pathLst>
              <a:path w="619580" h="567690">
                <a:moveTo>
                  <a:pt x="0" y="0"/>
                </a:moveTo>
                <a:lnTo>
                  <a:pt x="619579" y="0"/>
                </a:lnTo>
                <a:lnTo>
                  <a:pt x="619579" y="567690"/>
                </a:lnTo>
                <a:lnTo>
                  <a:pt x="0" y="56769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sz="1200"/>
          </a:p>
        </p:txBody>
      </p:sp>
      <p:sp>
        <p:nvSpPr>
          <p:cNvPr id="39" name="Freeform 39"/>
          <p:cNvSpPr/>
          <p:nvPr/>
        </p:nvSpPr>
        <p:spPr>
          <a:xfrm>
            <a:off x="368597" y="1586452"/>
            <a:ext cx="413053" cy="378460"/>
          </a:xfrm>
          <a:custGeom>
            <a:avLst/>
            <a:gdLst/>
            <a:ahLst/>
            <a:cxnLst/>
            <a:rect l="l" t="t" r="r" b="b"/>
            <a:pathLst>
              <a:path w="619580" h="567690">
                <a:moveTo>
                  <a:pt x="0" y="0"/>
                </a:moveTo>
                <a:lnTo>
                  <a:pt x="619579" y="0"/>
                </a:lnTo>
                <a:lnTo>
                  <a:pt x="619579" y="567690"/>
                </a:lnTo>
                <a:lnTo>
                  <a:pt x="0" y="56769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sz="1200"/>
          </a:p>
        </p:txBody>
      </p:sp>
      <p:sp>
        <p:nvSpPr>
          <p:cNvPr id="40" name="AutoShape 40"/>
          <p:cNvSpPr/>
          <p:nvPr/>
        </p:nvSpPr>
        <p:spPr>
          <a:xfrm flipH="1">
            <a:off x="1927857" y="5547424"/>
            <a:ext cx="0" cy="511251"/>
          </a:xfrm>
          <a:prstGeom prst="line">
            <a:avLst/>
          </a:prstGeom>
          <a:ln w="19050" cap="flat">
            <a:solidFill>
              <a:srgbClr val="4472C4">
                <a:alpha val="60784"/>
              </a:srgbClr>
            </a:solidFill>
            <a:prstDash val="solid"/>
            <a:headEnd type="none" w="sm" len="sm"/>
            <a:tailEnd type="none" w="sm" len="sm"/>
          </a:ln>
        </p:spPr>
        <p:txBody>
          <a:bodyPr/>
          <a:lstStyle/>
          <a:p>
            <a:endParaRPr lang="fr-FR" sz="1200"/>
          </a:p>
        </p:txBody>
      </p:sp>
      <p:sp>
        <p:nvSpPr>
          <p:cNvPr id="41" name="AutoShape 41"/>
          <p:cNvSpPr/>
          <p:nvPr/>
        </p:nvSpPr>
        <p:spPr>
          <a:xfrm>
            <a:off x="5980520" y="5547424"/>
            <a:ext cx="0" cy="511251"/>
          </a:xfrm>
          <a:prstGeom prst="line">
            <a:avLst/>
          </a:prstGeom>
          <a:ln w="19050" cap="flat">
            <a:solidFill>
              <a:srgbClr val="4472C4">
                <a:alpha val="60784"/>
              </a:srgbClr>
            </a:solidFill>
            <a:prstDash val="solid"/>
            <a:headEnd type="none" w="sm" len="sm"/>
            <a:tailEnd type="none" w="sm" len="sm"/>
          </a:ln>
        </p:spPr>
        <p:txBody>
          <a:bodyPr/>
          <a:lstStyle/>
          <a:p>
            <a:endParaRPr lang="fr-FR" sz="1200"/>
          </a:p>
        </p:txBody>
      </p:sp>
      <p:sp>
        <p:nvSpPr>
          <p:cNvPr id="42" name="Freeform 42"/>
          <p:cNvSpPr/>
          <p:nvPr/>
        </p:nvSpPr>
        <p:spPr>
          <a:xfrm>
            <a:off x="940546" y="5505098"/>
            <a:ext cx="585940" cy="584475"/>
          </a:xfrm>
          <a:custGeom>
            <a:avLst/>
            <a:gdLst/>
            <a:ahLst/>
            <a:cxnLst/>
            <a:rect l="l" t="t" r="r" b="b"/>
            <a:pathLst>
              <a:path w="878910" h="876713">
                <a:moveTo>
                  <a:pt x="0" y="0"/>
                </a:moveTo>
                <a:lnTo>
                  <a:pt x="878910" y="0"/>
                </a:lnTo>
                <a:lnTo>
                  <a:pt x="878910" y="876713"/>
                </a:lnTo>
                <a:lnTo>
                  <a:pt x="0" y="87671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fr-FR" sz="1200"/>
          </a:p>
        </p:txBody>
      </p:sp>
      <p:sp>
        <p:nvSpPr>
          <p:cNvPr id="43" name="TextBox 43"/>
          <p:cNvSpPr txBox="1"/>
          <p:nvPr/>
        </p:nvSpPr>
        <p:spPr>
          <a:xfrm>
            <a:off x="6361789" y="5512031"/>
            <a:ext cx="3861532" cy="547009"/>
          </a:xfrm>
          <a:prstGeom prst="rect">
            <a:avLst/>
          </a:prstGeom>
        </p:spPr>
        <p:txBody>
          <a:bodyPr lIns="0" tIns="0" rIns="0" bIns="0" rtlCol="0" anchor="t">
            <a:spAutoFit/>
          </a:bodyPr>
          <a:lstStyle/>
          <a:p>
            <a:pPr marL="330519" lvl="1" indent="-165260">
              <a:lnSpc>
                <a:spcPts val="2191"/>
              </a:lnSpc>
              <a:buFont typeface="Arial"/>
              <a:buChar char="•"/>
            </a:pPr>
            <a:r>
              <a:rPr lang="en-US" sz="1826">
                <a:solidFill>
                  <a:srgbClr val="000000"/>
                </a:solidFill>
                <a:latin typeface="Arial"/>
                <a:ea typeface="Arial"/>
                <a:cs typeface="Arial"/>
                <a:sym typeface="Arial"/>
              </a:rPr>
              <a:t>des interactions en jeu</a:t>
            </a:r>
          </a:p>
          <a:p>
            <a:pPr marL="330519" lvl="1" indent="-165260">
              <a:lnSpc>
                <a:spcPts val="2191"/>
              </a:lnSpc>
              <a:buFont typeface="Arial"/>
              <a:buChar char="•"/>
            </a:pPr>
            <a:r>
              <a:rPr lang="en-US" sz="1826">
                <a:solidFill>
                  <a:srgbClr val="000000"/>
                </a:solidFill>
                <a:latin typeface="Arial"/>
                <a:ea typeface="Arial"/>
                <a:cs typeface="Arial"/>
                <a:sym typeface="Arial"/>
              </a:rPr>
              <a:t>des mécanismes de vieillissement</a:t>
            </a:r>
          </a:p>
        </p:txBody>
      </p:sp>
      <p:sp>
        <p:nvSpPr>
          <p:cNvPr id="44" name="TextBox 44"/>
          <p:cNvSpPr txBox="1"/>
          <p:nvPr/>
        </p:nvSpPr>
        <p:spPr>
          <a:xfrm>
            <a:off x="388619" y="201930"/>
            <a:ext cx="2428721" cy="348942"/>
          </a:xfrm>
          <a:prstGeom prst="rect">
            <a:avLst/>
          </a:prstGeom>
        </p:spPr>
        <p:txBody>
          <a:bodyPr wrap="square" lIns="0" tIns="0" rIns="0" bIns="0" rtlCol="0" anchor="t">
            <a:spAutoFit/>
          </a:bodyPr>
          <a:lstStyle/>
          <a:p>
            <a:pPr>
              <a:lnSpc>
                <a:spcPts val="2880"/>
              </a:lnSpc>
            </a:pPr>
            <a:r>
              <a:rPr lang="en-US" sz="2400" b="1" dirty="0">
                <a:solidFill>
                  <a:srgbClr val="FFFFFF"/>
                </a:solidFill>
                <a:latin typeface="Arial Bold"/>
                <a:ea typeface="Arial Bold"/>
                <a:cs typeface="Arial Bold"/>
                <a:sym typeface="Arial Bold"/>
              </a:rPr>
              <a:t>HMR Expert</a:t>
            </a:r>
          </a:p>
        </p:txBody>
      </p:sp>
      <p:sp>
        <p:nvSpPr>
          <p:cNvPr id="45" name="TextBox 45"/>
          <p:cNvSpPr txBox="1"/>
          <p:nvPr/>
        </p:nvSpPr>
        <p:spPr>
          <a:xfrm>
            <a:off x="907421" y="1099112"/>
            <a:ext cx="11325219" cy="821443"/>
          </a:xfrm>
          <a:prstGeom prst="rect">
            <a:avLst/>
          </a:prstGeom>
        </p:spPr>
        <p:txBody>
          <a:bodyPr lIns="0" tIns="0" rIns="0" bIns="0" rtlCol="0" anchor="t">
            <a:spAutoFit/>
          </a:bodyPr>
          <a:lstStyle/>
          <a:p>
            <a:pPr>
              <a:lnSpc>
                <a:spcPts val="3400"/>
              </a:lnSpc>
            </a:pPr>
            <a:r>
              <a:rPr lang="en-US" sz="2000" dirty="0">
                <a:solidFill>
                  <a:srgbClr val="000000"/>
                </a:solidFill>
                <a:latin typeface="Arial"/>
                <a:ea typeface="Arial"/>
                <a:cs typeface="Arial"/>
                <a:sym typeface="Arial"/>
              </a:rPr>
              <a:t>HMR Expert </a:t>
            </a:r>
            <a:r>
              <a:rPr lang="en-US" sz="2000" b="1" dirty="0" err="1">
                <a:solidFill>
                  <a:srgbClr val="0368B1"/>
                </a:solidFill>
                <a:latin typeface="Arial Bold"/>
                <a:ea typeface="Arial Bold"/>
                <a:cs typeface="Arial Bold"/>
                <a:sym typeface="Arial Bold"/>
              </a:rPr>
              <a:t>développe</a:t>
            </a:r>
            <a:r>
              <a:rPr lang="en-US" sz="2000" b="1" dirty="0">
                <a:solidFill>
                  <a:srgbClr val="0368B1"/>
                </a:solidFill>
                <a:latin typeface="Arial Bold"/>
                <a:ea typeface="Arial Bold"/>
                <a:cs typeface="Arial Bold"/>
                <a:sym typeface="Arial Bold"/>
              </a:rPr>
              <a:t> des </a:t>
            </a:r>
            <a:r>
              <a:rPr lang="en-US" sz="2000" b="1" dirty="0" err="1">
                <a:solidFill>
                  <a:srgbClr val="0368B1"/>
                </a:solidFill>
                <a:latin typeface="Arial Bold"/>
                <a:ea typeface="Arial Bold"/>
                <a:cs typeface="Arial Bold"/>
                <a:sym typeface="Arial Bold"/>
              </a:rPr>
              <a:t>technologiques</a:t>
            </a:r>
            <a:r>
              <a:rPr lang="en-US" sz="2000" b="1" dirty="0">
                <a:solidFill>
                  <a:srgbClr val="0368B1"/>
                </a:solidFill>
                <a:latin typeface="Arial Bold"/>
                <a:ea typeface="Arial Bold"/>
                <a:cs typeface="Arial Bold"/>
                <a:sym typeface="Arial Bold"/>
              </a:rPr>
              <a:t> Jet </a:t>
            </a:r>
            <a:r>
              <a:rPr lang="en-US" sz="2000" b="1" dirty="0" err="1">
                <a:solidFill>
                  <a:srgbClr val="0368B1"/>
                </a:solidFill>
                <a:latin typeface="Arial Bold"/>
                <a:ea typeface="Arial Bold"/>
                <a:cs typeface="Arial Bold"/>
                <a:sym typeface="Arial Bold"/>
              </a:rPr>
              <a:t>d’encre</a:t>
            </a:r>
            <a:r>
              <a:rPr lang="en-US" sz="2000" b="1" dirty="0">
                <a:solidFill>
                  <a:srgbClr val="0368B1"/>
                </a:solidFill>
                <a:latin typeface="Arial Bold"/>
                <a:ea typeface="Arial Bold"/>
                <a:cs typeface="Arial Bold"/>
                <a:sym typeface="Arial Bold"/>
              </a:rPr>
              <a:t> </a:t>
            </a:r>
            <a:r>
              <a:rPr lang="en-US" sz="2000" b="1" dirty="0" err="1">
                <a:solidFill>
                  <a:srgbClr val="000000"/>
                </a:solidFill>
                <a:latin typeface="Arial Bold"/>
                <a:ea typeface="Arial Bold"/>
                <a:cs typeface="Arial Bold"/>
                <a:sym typeface="Arial Bold"/>
              </a:rPr>
              <a:t>depuis</a:t>
            </a:r>
            <a:r>
              <a:rPr lang="en-US" sz="2000" b="1" dirty="0">
                <a:solidFill>
                  <a:srgbClr val="000000"/>
                </a:solidFill>
                <a:latin typeface="Arial Bold"/>
                <a:ea typeface="Arial Bold"/>
                <a:cs typeface="Arial Bold"/>
                <a:sym typeface="Arial Bold"/>
              </a:rPr>
              <a:t> 2019</a:t>
            </a:r>
          </a:p>
          <a:p>
            <a:pPr>
              <a:lnSpc>
                <a:spcPts val="3400"/>
              </a:lnSpc>
            </a:pPr>
            <a:r>
              <a:rPr lang="en-US" sz="2000" dirty="0" err="1">
                <a:solidFill>
                  <a:srgbClr val="000000"/>
                </a:solidFill>
                <a:latin typeface="Arial"/>
                <a:ea typeface="Arial"/>
                <a:cs typeface="Arial"/>
                <a:sym typeface="Arial"/>
              </a:rPr>
              <a:t>Périmètre</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d’actions</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renforcé</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depuis</a:t>
            </a:r>
            <a:r>
              <a:rPr lang="en-US" sz="2000" dirty="0">
                <a:solidFill>
                  <a:srgbClr val="000000"/>
                </a:solidFill>
                <a:latin typeface="Arial"/>
                <a:ea typeface="Arial"/>
                <a:cs typeface="Arial"/>
                <a:sym typeface="Arial"/>
              </a:rPr>
              <a:t> 2024, avec son </a:t>
            </a:r>
            <a:r>
              <a:rPr lang="en-US" sz="2000" dirty="0" err="1">
                <a:solidFill>
                  <a:srgbClr val="000000"/>
                </a:solidFill>
                <a:latin typeface="Arial"/>
                <a:ea typeface="Arial"/>
                <a:cs typeface="Arial"/>
                <a:sym typeface="Arial"/>
              </a:rPr>
              <a:t>partenaire</a:t>
            </a:r>
            <a:r>
              <a:rPr lang="en-US" sz="2000" dirty="0">
                <a:solidFill>
                  <a:srgbClr val="000000"/>
                </a:solidFill>
                <a:latin typeface="Arial"/>
                <a:ea typeface="Arial"/>
                <a:cs typeface="Arial"/>
                <a:sym typeface="Arial"/>
              </a:rPr>
              <a:t> AIJET</a:t>
            </a:r>
          </a:p>
        </p:txBody>
      </p:sp>
      <p:sp>
        <p:nvSpPr>
          <p:cNvPr id="46" name="TextBox 46"/>
          <p:cNvSpPr txBox="1"/>
          <p:nvPr/>
        </p:nvSpPr>
        <p:spPr>
          <a:xfrm>
            <a:off x="2365384" y="5596674"/>
            <a:ext cx="2941519" cy="360355"/>
          </a:xfrm>
          <a:prstGeom prst="rect">
            <a:avLst/>
          </a:prstGeom>
        </p:spPr>
        <p:txBody>
          <a:bodyPr lIns="0" tIns="0" rIns="0" bIns="0" rtlCol="0" anchor="t">
            <a:spAutoFit/>
          </a:bodyPr>
          <a:lstStyle/>
          <a:p>
            <a:pPr>
              <a:lnSpc>
                <a:spcPts val="2953"/>
              </a:lnSpc>
            </a:pPr>
            <a:r>
              <a:rPr lang="en-US" sz="2461" b="1">
                <a:solidFill>
                  <a:srgbClr val="2165A8"/>
                </a:solidFill>
                <a:latin typeface="Arial Bold"/>
                <a:ea typeface="Arial Bold"/>
                <a:cs typeface="Arial Bold"/>
                <a:sym typeface="Arial Bold"/>
              </a:rPr>
              <a:t>Connaissance fine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3"/>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grpSp>
        <p:nvGrpSpPr>
          <p:cNvPr id="6" name="Group 6"/>
          <p:cNvGrpSpPr/>
          <p:nvPr/>
        </p:nvGrpSpPr>
        <p:grpSpPr>
          <a:xfrm>
            <a:off x="4697730" y="1022020"/>
            <a:ext cx="2173662" cy="1104970"/>
            <a:chOff x="0" y="0"/>
            <a:chExt cx="4347324" cy="2209940"/>
          </a:xfrm>
        </p:grpSpPr>
        <p:sp>
          <p:nvSpPr>
            <p:cNvPr id="7" name="Freeform 7"/>
            <p:cNvSpPr/>
            <p:nvPr/>
          </p:nvSpPr>
          <p:spPr>
            <a:xfrm>
              <a:off x="0" y="0"/>
              <a:ext cx="4347337" cy="2209927"/>
            </a:xfrm>
            <a:custGeom>
              <a:avLst/>
              <a:gdLst/>
              <a:ahLst/>
              <a:cxnLst/>
              <a:rect l="l" t="t" r="r" b="b"/>
              <a:pathLst>
                <a:path w="4347337" h="2209927">
                  <a:moveTo>
                    <a:pt x="0" y="0"/>
                  </a:moveTo>
                  <a:lnTo>
                    <a:pt x="4347337" y="0"/>
                  </a:lnTo>
                  <a:lnTo>
                    <a:pt x="4347337" y="2209927"/>
                  </a:lnTo>
                  <a:lnTo>
                    <a:pt x="0" y="2209927"/>
                  </a:lnTo>
                  <a:lnTo>
                    <a:pt x="0" y="0"/>
                  </a:lnTo>
                  <a:close/>
                </a:path>
              </a:pathLst>
            </a:custGeom>
            <a:blipFill>
              <a:blip r:embed="rId4"/>
              <a:stretch>
                <a:fillRect t="-25" b="-26"/>
              </a:stretch>
            </a:blipFill>
          </p:spPr>
          <p:txBody>
            <a:bodyPr/>
            <a:lstStyle/>
            <a:p>
              <a:endParaRPr lang="fr-FR" sz="1200"/>
            </a:p>
          </p:txBody>
        </p:sp>
      </p:grpSp>
      <p:grpSp>
        <p:nvGrpSpPr>
          <p:cNvPr id="8" name="Group 8"/>
          <p:cNvGrpSpPr/>
          <p:nvPr/>
        </p:nvGrpSpPr>
        <p:grpSpPr>
          <a:xfrm>
            <a:off x="468657" y="6276005"/>
            <a:ext cx="950925" cy="855883"/>
            <a:chOff x="0" y="0"/>
            <a:chExt cx="1494066" cy="1344740"/>
          </a:xfrm>
        </p:grpSpPr>
        <p:sp>
          <p:nvSpPr>
            <p:cNvPr id="9" name="Freeform 9"/>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5"/>
              <a:stretch>
                <a:fillRect r="-572328" b="40927"/>
              </a:stretch>
            </a:blipFill>
          </p:spPr>
          <p:txBody>
            <a:bodyPr/>
            <a:lstStyle/>
            <a:p>
              <a:endParaRPr lang="fr-FR" sz="1200"/>
            </a:p>
          </p:txBody>
        </p:sp>
      </p:grpSp>
      <p:sp>
        <p:nvSpPr>
          <p:cNvPr id="10" name="AutoShape 10"/>
          <p:cNvSpPr/>
          <p:nvPr/>
        </p:nvSpPr>
        <p:spPr>
          <a:xfrm>
            <a:off x="468657" y="6314104"/>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dirty="0"/>
          </a:p>
        </p:txBody>
      </p:sp>
      <p:grpSp>
        <p:nvGrpSpPr>
          <p:cNvPr id="11" name="Group 11"/>
          <p:cNvGrpSpPr/>
          <p:nvPr/>
        </p:nvGrpSpPr>
        <p:grpSpPr>
          <a:xfrm>
            <a:off x="11312554" y="6314104"/>
            <a:ext cx="354623" cy="414561"/>
            <a:chOff x="0" y="0"/>
            <a:chExt cx="709246" cy="829121"/>
          </a:xfrm>
        </p:grpSpPr>
        <p:sp>
          <p:nvSpPr>
            <p:cNvPr id="12" name="Freeform 12"/>
            <p:cNvSpPr/>
            <p:nvPr/>
          </p:nvSpPr>
          <p:spPr>
            <a:xfrm>
              <a:off x="0" y="0"/>
              <a:ext cx="709246" cy="829121"/>
            </a:xfrm>
            <a:custGeom>
              <a:avLst/>
              <a:gdLst/>
              <a:ahLst/>
              <a:cxnLst/>
              <a:rect l="l" t="t" r="r" b="b"/>
              <a:pathLst>
                <a:path w="709246" h="829121">
                  <a:moveTo>
                    <a:pt x="0" y="0"/>
                  </a:moveTo>
                  <a:lnTo>
                    <a:pt x="709246" y="0"/>
                  </a:lnTo>
                  <a:lnTo>
                    <a:pt x="709246" y="829121"/>
                  </a:lnTo>
                  <a:lnTo>
                    <a:pt x="0" y="829121"/>
                  </a:lnTo>
                  <a:close/>
                </a:path>
              </a:pathLst>
            </a:custGeom>
            <a:blipFill>
              <a:blip r:embed="rId6">
                <a:alphaModFix amt="0"/>
              </a:blip>
              <a:stretch>
                <a:fillRect t="-84897" r="-673554" b="-72972"/>
              </a:stretch>
            </a:blipFill>
          </p:spPr>
          <p:txBody>
            <a:bodyPr/>
            <a:lstStyle/>
            <a:p>
              <a:endParaRPr lang="fr-FR" sz="1200"/>
            </a:p>
          </p:txBody>
        </p:sp>
        <p:sp>
          <p:nvSpPr>
            <p:cNvPr id="13" name="TextBox 13"/>
            <p:cNvSpPr txBox="1"/>
            <p:nvPr/>
          </p:nvSpPr>
          <p:spPr>
            <a:xfrm>
              <a:off x="0" y="-19050"/>
              <a:ext cx="709246" cy="8481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7</a:t>
              </a:r>
            </a:p>
          </p:txBody>
        </p:sp>
      </p:grpSp>
      <p:sp>
        <p:nvSpPr>
          <p:cNvPr id="14" name="AutoShape 14"/>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15" name="Group 15"/>
          <p:cNvGrpSpPr/>
          <p:nvPr/>
        </p:nvGrpSpPr>
        <p:grpSpPr>
          <a:xfrm>
            <a:off x="337570" y="3055145"/>
            <a:ext cx="2551485" cy="2164112"/>
            <a:chOff x="0" y="0"/>
            <a:chExt cx="902713" cy="765661"/>
          </a:xfrm>
        </p:grpSpPr>
        <p:sp>
          <p:nvSpPr>
            <p:cNvPr id="16" name="Freeform 16"/>
            <p:cNvSpPr/>
            <p:nvPr/>
          </p:nvSpPr>
          <p:spPr>
            <a:xfrm>
              <a:off x="0" y="0"/>
              <a:ext cx="902713" cy="765661"/>
            </a:xfrm>
            <a:custGeom>
              <a:avLst/>
              <a:gdLst/>
              <a:ahLst/>
              <a:cxnLst/>
              <a:rect l="l" t="t" r="r" b="b"/>
              <a:pathLst>
                <a:path w="902713" h="765661">
                  <a:moveTo>
                    <a:pt x="0" y="0"/>
                  </a:moveTo>
                  <a:lnTo>
                    <a:pt x="902713" y="0"/>
                  </a:lnTo>
                  <a:lnTo>
                    <a:pt x="902713" y="765661"/>
                  </a:lnTo>
                  <a:lnTo>
                    <a:pt x="0" y="765661"/>
                  </a:lnTo>
                  <a:close/>
                </a:path>
              </a:pathLst>
            </a:custGeom>
            <a:solidFill>
              <a:srgbClr val="90C6F6">
                <a:alpha val="34902"/>
              </a:srgbClr>
            </a:solidFill>
            <a:ln w="47625" cap="sq">
              <a:solidFill>
                <a:srgbClr val="0368B1">
                  <a:alpha val="34902"/>
                </a:srgbClr>
              </a:solidFill>
              <a:prstDash val="solid"/>
              <a:miter/>
            </a:ln>
          </p:spPr>
          <p:txBody>
            <a:bodyPr/>
            <a:lstStyle/>
            <a:p>
              <a:endParaRPr lang="fr-FR" sz="1200"/>
            </a:p>
          </p:txBody>
        </p:sp>
        <p:sp>
          <p:nvSpPr>
            <p:cNvPr id="17" name="TextBox 17"/>
            <p:cNvSpPr txBox="1"/>
            <p:nvPr/>
          </p:nvSpPr>
          <p:spPr>
            <a:xfrm>
              <a:off x="0" y="-38100"/>
              <a:ext cx="902713" cy="803761"/>
            </a:xfrm>
            <a:prstGeom prst="rect">
              <a:avLst/>
            </a:prstGeom>
          </p:spPr>
          <p:txBody>
            <a:bodyPr lIns="33867" tIns="33867" rIns="33867" bIns="33867" rtlCol="0" anchor="ctr"/>
            <a:lstStyle/>
            <a:p>
              <a:pPr algn="ctr">
                <a:lnSpc>
                  <a:spcPts val="1773"/>
                </a:lnSpc>
                <a:spcBef>
                  <a:spcPct val="0"/>
                </a:spcBef>
              </a:pPr>
              <a:endParaRPr sz="1200"/>
            </a:p>
          </p:txBody>
        </p:sp>
      </p:grpSp>
      <p:sp>
        <p:nvSpPr>
          <p:cNvPr id="18" name="AutoShape 18"/>
          <p:cNvSpPr/>
          <p:nvPr/>
        </p:nvSpPr>
        <p:spPr>
          <a:xfrm flipH="1">
            <a:off x="1265071" y="4821794"/>
            <a:ext cx="696483" cy="0"/>
          </a:xfrm>
          <a:prstGeom prst="line">
            <a:avLst/>
          </a:prstGeom>
          <a:ln w="76200" cap="flat">
            <a:solidFill>
              <a:srgbClr val="0368B1"/>
            </a:solidFill>
            <a:prstDash val="solid"/>
            <a:headEnd type="none" w="sm" len="sm"/>
            <a:tailEnd type="none" w="sm" len="sm"/>
          </a:ln>
        </p:spPr>
        <p:txBody>
          <a:bodyPr/>
          <a:lstStyle/>
          <a:p>
            <a:endParaRPr lang="fr-FR" sz="1200"/>
          </a:p>
        </p:txBody>
      </p:sp>
      <p:sp>
        <p:nvSpPr>
          <p:cNvPr id="19" name="Freeform 19"/>
          <p:cNvSpPr/>
          <p:nvPr/>
        </p:nvSpPr>
        <p:spPr>
          <a:xfrm>
            <a:off x="1139143" y="2596915"/>
            <a:ext cx="948339" cy="948339"/>
          </a:xfrm>
          <a:custGeom>
            <a:avLst/>
            <a:gdLst/>
            <a:ahLst/>
            <a:cxnLst/>
            <a:rect l="l" t="t" r="r" b="b"/>
            <a:pathLst>
              <a:path w="1422508" h="1422508">
                <a:moveTo>
                  <a:pt x="0" y="0"/>
                </a:moveTo>
                <a:lnTo>
                  <a:pt x="1422508" y="0"/>
                </a:lnTo>
                <a:lnTo>
                  <a:pt x="1422508" y="1422508"/>
                </a:lnTo>
                <a:lnTo>
                  <a:pt x="0" y="142250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fr-FR" sz="1200"/>
          </a:p>
        </p:txBody>
      </p:sp>
      <p:grpSp>
        <p:nvGrpSpPr>
          <p:cNvPr id="20" name="Group 20"/>
          <p:cNvGrpSpPr/>
          <p:nvPr/>
        </p:nvGrpSpPr>
        <p:grpSpPr>
          <a:xfrm>
            <a:off x="3135670" y="3055120"/>
            <a:ext cx="2551485" cy="2164112"/>
            <a:chOff x="0" y="0"/>
            <a:chExt cx="902713" cy="765661"/>
          </a:xfrm>
        </p:grpSpPr>
        <p:sp>
          <p:nvSpPr>
            <p:cNvPr id="21" name="Freeform 21"/>
            <p:cNvSpPr/>
            <p:nvPr/>
          </p:nvSpPr>
          <p:spPr>
            <a:xfrm>
              <a:off x="0" y="0"/>
              <a:ext cx="902713" cy="765661"/>
            </a:xfrm>
            <a:custGeom>
              <a:avLst/>
              <a:gdLst/>
              <a:ahLst/>
              <a:cxnLst/>
              <a:rect l="l" t="t" r="r" b="b"/>
              <a:pathLst>
                <a:path w="902713" h="765661">
                  <a:moveTo>
                    <a:pt x="0" y="0"/>
                  </a:moveTo>
                  <a:lnTo>
                    <a:pt x="902713" y="0"/>
                  </a:lnTo>
                  <a:lnTo>
                    <a:pt x="902713" y="765661"/>
                  </a:lnTo>
                  <a:lnTo>
                    <a:pt x="0" y="765661"/>
                  </a:lnTo>
                  <a:close/>
                </a:path>
              </a:pathLst>
            </a:custGeom>
            <a:solidFill>
              <a:srgbClr val="90C6F6">
                <a:alpha val="34902"/>
              </a:srgbClr>
            </a:solidFill>
            <a:ln w="47625" cap="sq">
              <a:solidFill>
                <a:srgbClr val="0368B1">
                  <a:alpha val="34902"/>
                </a:srgbClr>
              </a:solidFill>
              <a:prstDash val="solid"/>
              <a:miter/>
            </a:ln>
          </p:spPr>
          <p:txBody>
            <a:bodyPr/>
            <a:lstStyle/>
            <a:p>
              <a:endParaRPr lang="fr-FR" sz="1200"/>
            </a:p>
          </p:txBody>
        </p:sp>
        <p:sp>
          <p:nvSpPr>
            <p:cNvPr id="22" name="TextBox 22"/>
            <p:cNvSpPr txBox="1"/>
            <p:nvPr/>
          </p:nvSpPr>
          <p:spPr>
            <a:xfrm>
              <a:off x="0" y="-38100"/>
              <a:ext cx="902713" cy="803761"/>
            </a:xfrm>
            <a:prstGeom prst="rect">
              <a:avLst/>
            </a:prstGeom>
          </p:spPr>
          <p:txBody>
            <a:bodyPr lIns="33867" tIns="33867" rIns="33867" bIns="33867" rtlCol="0" anchor="ctr"/>
            <a:lstStyle/>
            <a:p>
              <a:pPr algn="ctr">
                <a:lnSpc>
                  <a:spcPts val="1773"/>
                </a:lnSpc>
                <a:spcBef>
                  <a:spcPct val="0"/>
                </a:spcBef>
              </a:pPr>
              <a:endParaRPr sz="1200"/>
            </a:p>
          </p:txBody>
        </p:sp>
      </p:grpSp>
      <p:sp>
        <p:nvSpPr>
          <p:cNvPr id="23" name="AutoShape 23"/>
          <p:cNvSpPr/>
          <p:nvPr/>
        </p:nvSpPr>
        <p:spPr>
          <a:xfrm flipH="1">
            <a:off x="4063171" y="4847194"/>
            <a:ext cx="696483" cy="0"/>
          </a:xfrm>
          <a:prstGeom prst="line">
            <a:avLst/>
          </a:prstGeom>
          <a:ln w="76200" cap="flat">
            <a:solidFill>
              <a:srgbClr val="00B0F0"/>
            </a:solidFill>
            <a:prstDash val="solid"/>
            <a:headEnd type="none" w="sm" len="sm"/>
            <a:tailEnd type="none" w="sm" len="sm"/>
          </a:ln>
        </p:spPr>
        <p:txBody>
          <a:bodyPr/>
          <a:lstStyle/>
          <a:p>
            <a:endParaRPr lang="fr-FR" sz="1200"/>
          </a:p>
        </p:txBody>
      </p:sp>
      <p:sp>
        <p:nvSpPr>
          <p:cNvPr id="24" name="Freeform 24"/>
          <p:cNvSpPr/>
          <p:nvPr/>
        </p:nvSpPr>
        <p:spPr>
          <a:xfrm>
            <a:off x="3988663" y="2632371"/>
            <a:ext cx="912883" cy="912883"/>
          </a:xfrm>
          <a:custGeom>
            <a:avLst/>
            <a:gdLst/>
            <a:ahLst/>
            <a:cxnLst/>
            <a:rect l="l" t="t" r="r" b="b"/>
            <a:pathLst>
              <a:path w="1369325" h="1369325">
                <a:moveTo>
                  <a:pt x="0" y="0"/>
                </a:moveTo>
                <a:lnTo>
                  <a:pt x="1369325" y="0"/>
                </a:lnTo>
                <a:lnTo>
                  <a:pt x="1369325" y="1369325"/>
                </a:lnTo>
                <a:lnTo>
                  <a:pt x="0" y="1369325"/>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fr-FR" sz="1200"/>
          </a:p>
        </p:txBody>
      </p:sp>
      <p:grpSp>
        <p:nvGrpSpPr>
          <p:cNvPr id="25" name="Group 25"/>
          <p:cNvGrpSpPr/>
          <p:nvPr/>
        </p:nvGrpSpPr>
        <p:grpSpPr>
          <a:xfrm>
            <a:off x="6014562" y="3055145"/>
            <a:ext cx="2551485" cy="2164112"/>
            <a:chOff x="0" y="0"/>
            <a:chExt cx="902713" cy="765661"/>
          </a:xfrm>
        </p:grpSpPr>
        <p:sp>
          <p:nvSpPr>
            <p:cNvPr id="26" name="Freeform 26"/>
            <p:cNvSpPr/>
            <p:nvPr/>
          </p:nvSpPr>
          <p:spPr>
            <a:xfrm>
              <a:off x="0" y="0"/>
              <a:ext cx="902713" cy="765661"/>
            </a:xfrm>
            <a:custGeom>
              <a:avLst/>
              <a:gdLst/>
              <a:ahLst/>
              <a:cxnLst/>
              <a:rect l="l" t="t" r="r" b="b"/>
              <a:pathLst>
                <a:path w="902713" h="765661">
                  <a:moveTo>
                    <a:pt x="0" y="0"/>
                  </a:moveTo>
                  <a:lnTo>
                    <a:pt x="902713" y="0"/>
                  </a:lnTo>
                  <a:lnTo>
                    <a:pt x="902713" y="765661"/>
                  </a:lnTo>
                  <a:lnTo>
                    <a:pt x="0" y="765661"/>
                  </a:lnTo>
                  <a:close/>
                </a:path>
              </a:pathLst>
            </a:custGeom>
            <a:solidFill>
              <a:srgbClr val="6F7DEC">
                <a:alpha val="34902"/>
              </a:srgbClr>
            </a:solidFill>
            <a:ln w="47625" cap="sq">
              <a:solidFill>
                <a:srgbClr val="0368B1">
                  <a:alpha val="34902"/>
                </a:srgbClr>
              </a:solidFill>
              <a:prstDash val="solid"/>
              <a:miter/>
            </a:ln>
          </p:spPr>
          <p:txBody>
            <a:bodyPr/>
            <a:lstStyle/>
            <a:p>
              <a:endParaRPr lang="fr-FR" sz="1200"/>
            </a:p>
          </p:txBody>
        </p:sp>
        <p:sp>
          <p:nvSpPr>
            <p:cNvPr id="27" name="TextBox 27"/>
            <p:cNvSpPr txBox="1"/>
            <p:nvPr/>
          </p:nvSpPr>
          <p:spPr>
            <a:xfrm>
              <a:off x="0" y="-38100"/>
              <a:ext cx="902713" cy="803761"/>
            </a:xfrm>
            <a:prstGeom prst="rect">
              <a:avLst/>
            </a:prstGeom>
          </p:spPr>
          <p:txBody>
            <a:bodyPr lIns="33867" tIns="33867" rIns="33867" bIns="33867" rtlCol="0" anchor="ctr"/>
            <a:lstStyle/>
            <a:p>
              <a:pPr algn="ctr">
                <a:lnSpc>
                  <a:spcPts val="1773"/>
                </a:lnSpc>
                <a:spcBef>
                  <a:spcPct val="0"/>
                </a:spcBef>
              </a:pPr>
              <a:endParaRPr sz="1200"/>
            </a:p>
          </p:txBody>
        </p:sp>
      </p:grpSp>
      <p:sp>
        <p:nvSpPr>
          <p:cNvPr id="28" name="AutoShape 28"/>
          <p:cNvSpPr/>
          <p:nvPr/>
        </p:nvSpPr>
        <p:spPr>
          <a:xfrm flipH="1">
            <a:off x="6942063" y="4847219"/>
            <a:ext cx="696483" cy="0"/>
          </a:xfrm>
          <a:prstGeom prst="line">
            <a:avLst/>
          </a:prstGeom>
          <a:ln w="76200" cap="flat">
            <a:solidFill>
              <a:srgbClr val="2539E4"/>
            </a:solidFill>
            <a:prstDash val="solid"/>
            <a:headEnd type="none" w="sm" len="sm"/>
            <a:tailEnd type="none" w="sm" len="sm"/>
          </a:ln>
        </p:spPr>
        <p:txBody>
          <a:bodyPr/>
          <a:lstStyle/>
          <a:p>
            <a:endParaRPr lang="fr-FR" sz="1200"/>
          </a:p>
        </p:txBody>
      </p:sp>
      <p:sp>
        <p:nvSpPr>
          <p:cNvPr id="29" name="Freeform 29"/>
          <p:cNvSpPr/>
          <p:nvPr/>
        </p:nvSpPr>
        <p:spPr>
          <a:xfrm>
            <a:off x="6833863" y="2654066"/>
            <a:ext cx="912883" cy="912883"/>
          </a:xfrm>
          <a:custGeom>
            <a:avLst/>
            <a:gdLst/>
            <a:ahLst/>
            <a:cxnLst/>
            <a:rect l="l" t="t" r="r" b="b"/>
            <a:pathLst>
              <a:path w="1369325" h="1369325">
                <a:moveTo>
                  <a:pt x="0" y="0"/>
                </a:moveTo>
                <a:lnTo>
                  <a:pt x="1369325" y="0"/>
                </a:lnTo>
                <a:lnTo>
                  <a:pt x="1369325" y="1369325"/>
                </a:lnTo>
                <a:lnTo>
                  <a:pt x="0" y="1369325"/>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sz="1200"/>
          </a:p>
        </p:txBody>
      </p:sp>
      <p:grpSp>
        <p:nvGrpSpPr>
          <p:cNvPr id="30" name="Group 30"/>
          <p:cNvGrpSpPr/>
          <p:nvPr/>
        </p:nvGrpSpPr>
        <p:grpSpPr>
          <a:xfrm>
            <a:off x="8896247" y="3055145"/>
            <a:ext cx="2551485" cy="2164112"/>
            <a:chOff x="0" y="0"/>
            <a:chExt cx="902713" cy="765661"/>
          </a:xfrm>
        </p:grpSpPr>
        <p:sp>
          <p:nvSpPr>
            <p:cNvPr id="31" name="Freeform 31"/>
            <p:cNvSpPr/>
            <p:nvPr/>
          </p:nvSpPr>
          <p:spPr>
            <a:xfrm>
              <a:off x="0" y="0"/>
              <a:ext cx="902713" cy="765661"/>
            </a:xfrm>
            <a:custGeom>
              <a:avLst/>
              <a:gdLst/>
              <a:ahLst/>
              <a:cxnLst/>
              <a:rect l="l" t="t" r="r" b="b"/>
              <a:pathLst>
                <a:path w="902713" h="765661">
                  <a:moveTo>
                    <a:pt x="0" y="0"/>
                  </a:moveTo>
                  <a:lnTo>
                    <a:pt x="902713" y="0"/>
                  </a:lnTo>
                  <a:lnTo>
                    <a:pt x="902713" y="765661"/>
                  </a:lnTo>
                  <a:lnTo>
                    <a:pt x="0" y="765661"/>
                  </a:lnTo>
                  <a:close/>
                </a:path>
              </a:pathLst>
            </a:custGeom>
            <a:solidFill>
              <a:srgbClr val="DD1127">
                <a:alpha val="34902"/>
              </a:srgbClr>
            </a:solidFill>
            <a:ln w="47625" cap="sq">
              <a:solidFill>
                <a:srgbClr val="0368B1">
                  <a:alpha val="34902"/>
                </a:srgbClr>
              </a:solidFill>
              <a:prstDash val="solid"/>
              <a:miter/>
            </a:ln>
          </p:spPr>
          <p:txBody>
            <a:bodyPr/>
            <a:lstStyle/>
            <a:p>
              <a:endParaRPr lang="fr-FR" sz="1200"/>
            </a:p>
          </p:txBody>
        </p:sp>
        <p:sp>
          <p:nvSpPr>
            <p:cNvPr id="32" name="TextBox 32"/>
            <p:cNvSpPr txBox="1"/>
            <p:nvPr/>
          </p:nvSpPr>
          <p:spPr>
            <a:xfrm>
              <a:off x="0" y="-38100"/>
              <a:ext cx="902713" cy="803761"/>
            </a:xfrm>
            <a:prstGeom prst="rect">
              <a:avLst/>
            </a:prstGeom>
          </p:spPr>
          <p:txBody>
            <a:bodyPr lIns="33867" tIns="33867" rIns="33867" bIns="33867" rtlCol="0" anchor="ctr"/>
            <a:lstStyle/>
            <a:p>
              <a:pPr algn="ctr">
                <a:lnSpc>
                  <a:spcPts val="1773"/>
                </a:lnSpc>
                <a:spcBef>
                  <a:spcPct val="0"/>
                </a:spcBef>
              </a:pPr>
              <a:endParaRPr sz="1200"/>
            </a:p>
          </p:txBody>
        </p:sp>
      </p:grpSp>
      <p:sp>
        <p:nvSpPr>
          <p:cNvPr id="33" name="AutoShape 33"/>
          <p:cNvSpPr/>
          <p:nvPr/>
        </p:nvSpPr>
        <p:spPr>
          <a:xfrm flipH="1">
            <a:off x="9823748" y="4847219"/>
            <a:ext cx="696483" cy="0"/>
          </a:xfrm>
          <a:prstGeom prst="line">
            <a:avLst/>
          </a:prstGeom>
          <a:ln w="76200" cap="flat">
            <a:solidFill>
              <a:srgbClr val="FF0000"/>
            </a:solidFill>
            <a:prstDash val="solid"/>
            <a:headEnd type="none" w="sm" len="sm"/>
            <a:tailEnd type="none" w="sm" len="sm"/>
          </a:ln>
        </p:spPr>
        <p:txBody>
          <a:bodyPr/>
          <a:lstStyle/>
          <a:p>
            <a:endParaRPr lang="fr-FR" sz="1200"/>
          </a:p>
        </p:txBody>
      </p:sp>
      <p:sp>
        <p:nvSpPr>
          <p:cNvPr id="34" name="Freeform 34"/>
          <p:cNvSpPr/>
          <p:nvPr/>
        </p:nvSpPr>
        <p:spPr>
          <a:xfrm>
            <a:off x="9715548" y="2598705"/>
            <a:ext cx="912883" cy="912883"/>
          </a:xfrm>
          <a:custGeom>
            <a:avLst/>
            <a:gdLst/>
            <a:ahLst/>
            <a:cxnLst/>
            <a:rect l="l" t="t" r="r" b="b"/>
            <a:pathLst>
              <a:path w="1369325" h="1369325">
                <a:moveTo>
                  <a:pt x="0" y="0"/>
                </a:moveTo>
                <a:lnTo>
                  <a:pt x="1369325" y="0"/>
                </a:lnTo>
                <a:lnTo>
                  <a:pt x="1369325" y="1369325"/>
                </a:lnTo>
                <a:lnTo>
                  <a:pt x="0" y="1369325"/>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fr-FR" sz="1200"/>
          </a:p>
        </p:txBody>
      </p:sp>
      <p:sp>
        <p:nvSpPr>
          <p:cNvPr id="35" name="Freeform 35"/>
          <p:cNvSpPr/>
          <p:nvPr/>
        </p:nvSpPr>
        <p:spPr>
          <a:xfrm>
            <a:off x="9892187" y="2775318"/>
            <a:ext cx="559605" cy="559605"/>
          </a:xfrm>
          <a:custGeom>
            <a:avLst/>
            <a:gdLst/>
            <a:ahLst/>
            <a:cxnLst/>
            <a:rect l="l" t="t" r="r" b="b"/>
            <a:pathLst>
              <a:path w="839407" h="839407">
                <a:moveTo>
                  <a:pt x="0" y="0"/>
                </a:moveTo>
                <a:lnTo>
                  <a:pt x="839407" y="0"/>
                </a:lnTo>
                <a:lnTo>
                  <a:pt x="839407" y="839407"/>
                </a:lnTo>
                <a:lnTo>
                  <a:pt x="0" y="839407"/>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fr-FR" sz="1200"/>
          </a:p>
        </p:txBody>
      </p:sp>
      <p:sp>
        <p:nvSpPr>
          <p:cNvPr id="36" name="AutoShape 36"/>
          <p:cNvSpPr/>
          <p:nvPr/>
        </p:nvSpPr>
        <p:spPr>
          <a:xfrm flipH="1">
            <a:off x="1613313" y="5219258"/>
            <a:ext cx="0" cy="572966"/>
          </a:xfrm>
          <a:prstGeom prst="line">
            <a:avLst/>
          </a:prstGeom>
          <a:ln w="85725" cap="flat">
            <a:solidFill>
              <a:srgbClr val="0368B1"/>
            </a:solidFill>
            <a:prstDash val="solid"/>
            <a:headEnd type="none" w="sm" len="sm"/>
            <a:tailEnd type="oval" w="lg" len="lg"/>
          </a:ln>
        </p:spPr>
        <p:txBody>
          <a:bodyPr/>
          <a:lstStyle/>
          <a:p>
            <a:endParaRPr lang="fr-FR" sz="1200"/>
          </a:p>
        </p:txBody>
      </p:sp>
      <p:sp>
        <p:nvSpPr>
          <p:cNvPr id="37" name="AutoShape 37"/>
          <p:cNvSpPr/>
          <p:nvPr/>
        </p:nvSpPr>
        <p:spPr>
          <a:xfrm>
            <a:off x="4411411" y="5219233"/>
            <a:ext cx="0" cy="572991"/>
          </a:xfrm>
          <a:prstGeom prst="line">
            <a:avLst/>
          </a:prstGeom>
          <a:ln w="85725" cap="flat">
            <a:solidFill>
              <a:srgbClr val="0368B1"/>
            </a:solidFill>
            <a:prstDash val="solid"/>
            <a:headEnd type="none" w="sm" len="sm"/>
            <a:tailEnd type="oval" w="lg" len="lg"/>
          </a:ln>
        </p:spPr>
        <p:txBody>
          <a:bodyPr/>
          <a:lstStyle/>
          <a:p>
            <a:endParaRPr lang="fr-FR" sz="1200"/>
          </a:p>
        </p:txBody>
      </p:sp>
      <p:sp>
        <p:nvSpPr>
          <p:cNvPr id="38" name="AutoShape 38"/>
          <p:cNvSpPr/>
          <p:nvPr/>
        </p:nvSpPr>
        <p:spPr>
          <a:xfrm>
            <a:off x="7290304" y="5219258"/>
            <a:ext cx="0" cy="572966"/>
          </a:xfrm>
          <a:prstGeom prst="line">
            <a:avLst/>
          </a:prstGeom>
          <a:ln w="85725" cap="flat">
            <a:solidFill>
              <a:srgbClr val="2539E4"/>
            </a:solidFill>
            <a:prstDash val="solid"/>
            <a:headEnd type="none" w="sm" len="sm"/>
            <a:tailEnd type="oval" w="lg" len="lg"/>
          </a:ln>
        </p:spPr>
        <p:txBody>
          <a:bodyPr/>
          <a:lstStyle/>
          <a:p>
            <a:endParaRPr lang="fr-FR" sz="1200"/>
          </a:p>
        </p:txBody>
      </p:sp>
      <p:sp>
        <p:nvSpPr>
          <p:cNvPr id="39" name="AutoShape 39"/>
          <p:cNvSpPr/>
          <p:nvPr/>
        </p:nvSpPr>
        <p:spPr>
          <a:xfrm flipH="1">
            <a:off x="10171989" y="5219258"/>
            <a:ext cx="0" cy="572966"/>
          </a:xfrm>
          <a:prstGeom prst="line">
            <a:avLst/>
          </a:prstGeom>
          <a:ln w="85725" cap="flat">
            <a:solidFill>
              <a:srgbClr val="FF0000"/>
            </a:solidFill>
            <a:prstDash val="solid"/>
            <a:headEnd type="none" w="sm" len="sm"/>
            <a:tailEnd type="oval" w="lg" len="lg"/>
          </a:ln>
        </p:spPr>
        <p:txBody>
          <a:bodyPr/>
          <a:lstStyle/>
          <a:p>
            <a:endParaRPr lang="fr-FR" sz="1200"/>
          </a:p>
        </p:txBody>
      </p:sp>
      <p:sp>
        <p:nvSpPr>
          <p:cNvPr id="40" name="AutoShape 40"/>
          <p:cNvSpPr/>
          <p:nvPr/>
        </p:nvSpPr>
        <p:spPr>
          <a:xfrm flipV="1">
            <a:off x="388621" y="5660933"/>
            <a:ext cx="1133799" cy="0"/>
          </a:xfrm>
          <a:prstGeom prst="line">
            <a:avLst/>
          </a:prstGeom>
          <a:ln w="66675" cap="flat">
            <a:solidFill>
              <a:srgbClr val="0368B1"/>
            </a:solidFill>
            <a:prstDash val="solid"/>
            <a:headEnd type="none" w="sm" len="sm"/>
            <a:tailEnd type="none" w="sm" len="sm"/>
          </a:ln>
        </p:spPr>
        <p:txBody>
          <a:bodyPr/>
          <a:lstStyle/>
          <a:p>
            <a:endParaRPr lang="fr-FR" sz="1200"/>
          </a:p>
        </p:txBody>
      </p:sp>
      <p:sp>
        <p:nvSpPr>
          <p:cNvPr id="41" name="AutoShape 41"/>
          <p:cNvSpPr/>
          <p:nvPr/>
        </p:nvSpPr>
        <p:spPr>
          <a:xfrm flipV="1">
            <a:off x="1705388" y="5660933"/>
            <a:ext cx="2608367" cy="0"/>
          </a:xfrm>
          <a:prstGeom prst="line">
            <a:avLst/>
          </a:prstGeom>
          <a:ln w="66675" cap="flat">
            <a:solidFill>
              <a:srgbClr val="0368B1"/>
            </a:solidFill>
            <a:prstDash val="solid"/>
            <a:headEnd type="none" w="sm" len="sm"/>
            <a:tailEnd type="none" w="sm" len="sm"/>
          </a:ln>
        </p:spPr>
        <p:txBody>
          <a:bodyPr/>
          <a:lstStyle/>
          <a:p>
            <a:endParaRPr lang="fr-FR" sz="1200"/>
          </a:p>
        </p:txBody>
      </p:sp>
      <p:sp>
        <p:nvSpPr>
          <p:cNvPr id="42" name="AutoShape 42"/>
          <p:cNvSpPr/>
          <p:nvPr/>
        </p:nvSpPr>
        <p:spPr>
          <a:xfrm flipV="1">
            <a:off x="4546675" y="5660933"/>
            <a:ext cx="2520875" cy="0"/>
          </a:xfrm>
          <a:prstGeom prst="line">
            <a:avLst/>
          </a:prstGeom>
          <a:ln w="66675" cap="flat">
            <a:solidFill>
              <a:srgbClr val="0368B1"/>
            </a:solidFill>
            <a:prstDash val="solid"/>
            <a:headEnd type="none" w="sm" len="sm"/>
            <a:tailEnd type="none" w="sm" len="sm"/>
          </a:ln>
        </p:spPr>
        <p:txBody>
          <a:bodyPr/>
          <a:lstStyle/>
          <a:p>
            <a:endParaRPr lang="fr-FR" sz="1200"/>
          </a:p>
        </p:txBody>
      </p:sp>
      <p:sp>
        <p:nvSpPr>
          <p:cNvPr id="43" name="AutoShape 43"/>
          <p:cNvSpPr/>
          <p:nvPr/>
        </p:nvSpPr>
        <p:spPr>
          <a:xfrm>
            <a:off x="7480300" y="5660933"/>
            <a:ext cx="2463801" cy="0"/>
          </a:xfrm>
          <a:prstGeom prst="line">
            <a:avLst/>
          </a:prstGeom>
          <a:ln w="66675" cap="flat">
            <a:solidFill>
              <a:srgbClr val="0368B1"/>
            </a:solidFill>
            <a:prstDash val="solid"/>
            <a:headEnd type="none" w="sm" len="sm"/>
            <a:tailEnd type="none" w="sm" len="sm"/>
          </a:ln>
        </p:spPr>
        <p:txBody>
          <a:bodyPr/>
          <a:lstStyle/>
          <a:p>
            <a:endParaRPr lang="fr-FR" sz="1200"/>
          </a:p>
        </p:txBody>
      </p:sp>
      <p:sp>
        <p:nvSpPr>
          <p:cNvPr id="44" name="AutoShape 44"/>
          <p:cNvSpPr/>
          <p:nvPr/>
        </p:nvSpPr>
        <p:spPr>
          <a:xfrm>
            <a:off x="10394950" y="5660933"/>
            <a:ext cx="1285261" cy="0"/>
          </a:xfrm>
          <a:prstGeom prst="line">
            <a:avLst/>
          </a:prstGeom>
          <a:ln w="66675" cap="flat">
            <a:solidFill>
              <a:srgbClr val="0368B1"/>
            </a:solidFill>
            <a:prstDash val="solid"/>
            <a:headEnd type="none" w="sm" len="sm"/>
            <a:tailEnd type="none" w="sm" len="sm"/>
          </a:ln>
        </p:spPr>
        <p:txBody>
          <a:bodyPr/>
          <a:lstStyle/>
          <a:p>
            <a:endParaRPr lang="fr-FR" sz="1200"/>
          </a:p>
        </p:txBody>
      </p:sp>
      <p:sp>
        <p:nvSpPr>
          <p:cNvPr id="45" name="Freeform 45"/>
          <p:cNvSpPr/>
          <p:nvPr/>
        </p:nvSpPr>
        <p:spPr>
          <a:xfrm>
            <a:off x="1705388" y="2079761"/>
            <a:ext cx="2473747" cy="256032"/>
          </a:xfrm>
          <a:custGeom>
            <a:avLst/>
            <a:gdLst/>
            <a:ahLst/>
            <a:cxnLst/>
            <a:rect l="l" t="t" r="r" b="b"/>
            <a:pathLst>
              <a:path w="3710621" h="384048">
                <a:moveTo>
                  <a:pt x="0" y="0"/>
                </a:moveTo>
                <a:lnTo>
                  <a:pt x="3710621" y="0"/>
                </a:lnTo>
                <a:lnTo>
                  <a:pt x="3710621" y="384048"/>
                </a:lnTo>
                <a:lnTo>
                  <a:pt x="0" y="384048"/>
                </a:lnTo>
                <a:lnTo>
                  <a:pt x="0" y="0"/>
                </a:lnTo>
                <a:close/>
              </a:path>
            </a:pathLst>
          </a:custGeom>
          <a:blipFill>
            <a:blip>
              <a:extLst>
                <a:ext uri="{96DAC541-7B7A-43D3-8B79-37D633B846F1}">
                  <asvg:svgBlip xmlns:asvg="http://schemas.microsoft.com/office/drawing/2016/SVG/main" r:embed="rId12"/>
                </a:ext>
              </a:extLst>
            </a:blip>
            <a:stretch>
              <a:fillRect r="-97142"/>
            </a:stretch>
          </a:blipFill>
        </p:spPr>
        <p:txBody>
          <a:bodyPr/>
          <a:lstStyle/>
          <a:p>
            <a:endParaRPr lang="fr-FR" sz="1200"/>
          </a:p>
        </p:txBody>
      </p:sp>
      <p:sp>
        <p:nvSpPr>
          <p:cNvPr id="46" name="TextBox 46"/>
          <p:cNvSpPr txBox="1"/>
          <p:nvPr/>
        </p:nvSpPr>
        <p:spPr>
          <a:xfrm>
            <a:off x="4566050" y="2040890"/>
            <a:ext cx="2653201" cy="264175"/>
          </a:xfrm>
          <a:prstGeom prst="rect">
            <a:avLst/>
          </a:prstGeom>
        </p:spPr>
        <p:txBody>
          <a:bodyPr lIns="0" tIns="0" rIns="0" bIns="0" rtlCol="0" anchor="t">
            <a:spAutoFit/>
          </a:bodyPr>
          <a:lstStyle/>
          <a:p>
            <a:pPr algn="ctr">
              <a:lnSpc>
                <a:spcPts val="2160"/>
              </a:lnSpc>
            </a:pPr>
            <a:r>
              <a:rPr lang="en-US" b="1">
                <a:solidFill>
                  <a:srgbClr val="000000"/>
                </a:solidFill>
                <a:latin typeface="Arial Bold"/>
                <a:ea typeface="Arial Bold"/>
                <a:cs typeface="Arial Bold"/>
                <a:sym typeface="Arial Bold"/>
              </a:rPr>
              <a:t>Expertise en jet d’encre</a:t>
            </a:r>
          </a:p>
        </p:txBody>
      </p:sp>
      <p:sp>
        <p:nvSpPr>
          <p:cNvPr id="47" name="TextBox 47"/>
          <p:cNvSpPr txBox="1"/>
          <p:nvPr/>
        </p:nvSpPr>
        <p:spPr>
          <a:xfrm>
            <a:off x="388621" y="201930"/>
            <a:ext cx="5283130" cy="348942"/>
          </a:xfrm>
          <a:prstGeom prst="rect">
            <a:avLst/>
          </a:prstGeom>
        </p:spPr>
        <p:txBody>
          <a:bodyPr wrap="square" lIns="0" tIns="0" rIns="0" bIns="0" rtlCol="0" anchor="t">
            <a:spAutoFit/>
          </a:bodyPr>
          <a:lstStyle/>
          <a:p>
            <a:pPr>
              <a:lnSpc>
                <a:spcPts val="2880"/>
              </a:lnSpc>
            </a:pPr>
            <a:r>
              <a:rPr lang="en-US" sz="2400" b="1" dirty="0">
                <a:solidFill>
                  <a:srgbClr val="FFFFFF"/>
                </a:solidFill>
                <a:latin typeface="Arial Bold"/>
                <a:ea typeface="Arial Bold"/>
                <a:cs typeface="Arial Bold"/>
                <a:sym typeface="Arial Bold"/>
              </a:rPr>
              <a:t>HMR Expert – Jet </a:t>
            </a:r>
            <a:r>
              <a:rPr lang="en-US" sz="2400" b="1" dirty="0" err="1">
                <a:solidFill>
                  <a:srgbClr val="FFFFFF"/>
                </a:solidFill>
                <a:latin typeface="Arial Bold"/>
                <a:ea typeface="Arial Bold"/>
                <a:cs typeface="Arial Bold"/>
                <a:sym typeface="Arial Bold"/>
              </a:rPr>
              <a:t>d’encre</a:t>
            </a:r>
            <a:endParaRPr lang="en-US" sz="2400" b="1" dirty="0">
              <a:solidFill>
                <a:srgbClr val="FFFFFF"/>
              </a:solidFill>
              <a:latin typeface="Arial Bold"/>
              <a:ea typeface="Arial Bold"/>
              <a:cs typeface="Arial Bold"/>
              <a:sym typeface="Arial Bold"/>
            </a:endParaRPr>
          </a:p>
        </p:txBody>
      </p:sp>
      <p:sp>
        <p:nvSpPr>
          <p:cNvPr id="48" name="TextBox 48"/>
          <p:cNvSpPr txBox="1"/>
          <p:nvPr/>
        </p:nvSpPr>
        <p:spPr>
          <a:xfrm>
            <a:off x="523035" y="3653204"/>
            <a:ext cx="2180555" cy="897682"/>
          </a:xfrm>
          <a:prstGeom prst="rect">
            <a:avLst/>
          </a:prstGeom>
        </p:spPr>
        <p:txBody>
          <a:bodyPr lIns="0" tIns="0" rIns="0" bIns="0" rtlCol="0" anchor="t">
            <a:spAutoFit/>
          </a:bodyPr>
          <a:lstStyle/>
          <a:p>
            <a:pPr algn="ctr">
              <a:lnSpc>
                <a:spcPts val="3172"/>
              </a:lnSpc>
            </a:pPr>
            <a:r>
              <a:rPr lang="en-US" sz="1813" b="1">
                <a:solidFill>
                  <a:srgbClr val="0368B1"/>
                </a:solidFill>
                <a:latin typeface="Arial Bold"/>
                <a:ea typeface="Arial Bold"/>
                <a:cs typeface="Arial Bold"/>
                <a:sym typeface="Arial Bold"/>
              </a:rPr>
              <a:t>Brevets :</a:t>
            </a:r>
          </a:p>
          <a:p>
            <a:pPr algn="ctr">
              <a:lnSpc>
                <a:spcPts val="1935"/>
              </a:lnSpc>
            </a:pPr>
            <a:r>
              <a:rPr lang="en-US" sz="1613">
                <a:solidFill>
                  <a:srgbClr val="000000"/>
                </a:solidFill>
                <a:latin typeface="Arial"/>
                <a:ea typeface="Arial"/>
                <a:cs typeface="Arial"/>
                <a:sym typeface="Arial"/>
              </a:rPr>
              <a:t>Dépôt de plusieurs brevets</a:t>
            </a:r>
          </a:p>
        </p:txBody>
      </p:sp>
      <p:sp>
        <p:nvSpPr>
          <p:cNvPr id="49" name="TextBox 49"/>
          <p:cNvSpPr txBox="1"/>
          <p:nvPr/>
        </p:nvSpPr>
        <p:spPr>
          <a:xfrm>
            <a:off x="3321134" y="3646829"/>
            <a:ext cx="2180555" cy="1077218"/>
          </a:xfrm>
          <a:prstGeom prst="rect">
            <a:avLst/>
          </a:prstGeom>
        </p:spPr>
        <p:txBody>
          <a:bodyPr lIns="0" tIns="0" rIns="0" bIns="0" rtlCol="0" anchor="t">
            <a:spAutoFit/>
          </a:bodyPr>
          <a:lstStyle/>
          <a:p>
            <a:pPr algn="ctr">
              <a:lnSpc>
                <a:spcPts val="2265"/>
              </a:lnSpc>
            </a:pPr>
            <a:r>
              <a:rPr lang="en-US" sz="1813" b="1" dirty="0" err="1">
                <a:solidFill>
                  <a:srgbClr val="0368B1"/>
                </a:solidFill>
                <a:latin typeface="Arial Bold"/>
                <a:ea typeface="Arial Bold"/>
                <a:cs typeface="Arial Bold"/>
                <a:sym typeface="Arial Bold"/>
              </a:rPr>
              <a:t>Recherches</a:t>
            </a:r>
            <a:r>
              <a:rPr lang="en-US" sz="1813" b="1" dirty="0">
                <a:solidFill>
                  <a:srgbClr val="0368B1"/>
                </a:solidFill>
                <a:latin typeface="Arial Bold"/>
                <a:ea typeface="Arial Bold"/>
                <a:cs typeface="Arial Bold"/>
                <a:sym typeface="Arial Bold"/>
              </a:rPr>
              <a:t> </a:t>
            </a:r>
            <a:r>
              <a:rPr lang="en-US" sz="1813" b="1" dirty="0" err="1">
                <a:solidFill>
                  <a:srgbClr val="0368B1"/>
                </a:solidFill>
                <a:latin typeface="Arial Bold"/>
                <a:ea typeface="Arial Bold"/>
                <a:cs typeface="Arial Bold"/>
                <a:sym typeface="Arial Bold"/>
              </a:rPr>
              <a:t>académiques</a:t>
            </a:r>
            <a:r>
              <a:rPr lang="en-US" sz="1813" b="1" dirty="0">
                <a:solidFill>
                  <a:srgbClr val="0368B1"/>
                </a:solidFill>
                <a:latin typeface="Arial Bold"/>
                <a:ea typeface="Arial Bold"/>
                <a:cs typeface="Arial Bold"/>
                <a:sym typeface="Arial Bold"/>
              </a:rPr>
              <a:t> :</a:t>
            </a:r>
          </a:p>
          <a:p>
            <a:pPr algn="ctr">
              <a:lnSpc>
                <a:spcPts val="1935"/>
              </a:lnSpc>
            </a:pPr>
            <a:r>
              <a:rPr lang="en-US" sz="1613" dirty="0" err="1">
                <a:solidFill>
                  <a:srgbClr val="000000"/>
                </a:solidFill>
                <a:latin typeface="Arial"/>
                <a:ea typeface="Arial"/>
                <a:cs typeface="Arial"/>
                <a:sym typeface="Arial"/>
              </a:rPr>
              <a:t>Thèse</a:t>
            </a:r>
            <a:r>
              <a:rPr lang="en-US" sz="1613" dirty="0">
                <a:solidFill>
                  <a:srgbClr val="000000"/>
                </a:solidFill>
                <a:latin typeface="Arial"/>
                <a:ea typeface="Arial"/>
                <a:cs typeface="Arial"/>
                <a:sym typeface="Arial"/>
              </a:rPr>
              <a:t> CIFRE </a:t>
            </a:r>
          </a:p>
          <a:p>
            <a:pPr algn="ctr">
              <a:lnSpc>
                <a:spcPts val="1935"/>
              </a:lnSpc>
            </a:pPr>
            <a:r>
              <a:rPr lang="en-US" sz="1613" dirty="0" err="1">
                <a:solidFill>
                  <a:srgbClr val="000000"/>
                </a:solidFill>
                <a:latin typeface="Arial"/>
                <a:ea typeface="Arial"/>
                <a:cs typeface="Arial"/>
                <a:sym typeface="Arial"/>
              </a:rPr>
              <a:t>soutenue</a:t>
            </a:r>
            <a:r>
              <a:rPr lang="en-US" sz="1613" dirty="0">
                <a:solidFill>
                  <a:srgbClr val="000000"/>
                </a:solidFill>
                <a:latin typeface="Arial"/>
                <a:ea typeface="Arial"/>
                <a:cs typeface="Arial"/>
                <a:sym typeface="Arial"/>
              </a:rPr>
              <a:t> </a:t>
            </a:r>
            <a:r>
              <a:rPr lang="en-US" sz="1613" dirty="0" err="1">
                <a:solidFill>
                  <a:srgbClr val="000000"/>
                </a:solidFill>
                <a:latin typeface="Arial"/>
                <a:ea typeface="Arial"/>
                <a:cs typeface="Arial"/>
                <a:sym typeface="Arial"/>
              </a:rPr>
              <a:t>en</a:t>
            </a:r>
            <a:r>
              <a:rPr lang="en-US" sz="1613" dirty="0">
                <a:solidFill>
                  <a:srgbClr val="000000"/>
                </a:solidFill>
                <a:latin typeface="Arial"/>
                <a:ea typeface="Arial"/>
                <a:cs typeface="Arial"/>
                <a:sym typeface="Arial"/>
              </a:rPr>
              <a:t> 2024</a:t>
            </a:r>
          </a:p>
        </p:txBody>
      </p:sp>
      <p:sp>
        <p:nvSpPr>
          <p:cNvPr id="50" name="TextBox 50"/>
          <p:cNvSpPr txBox="1"/>
          <p:nvPr/>
        </p:nvSpPr>
        <p:spPr>
          <a:xfrm>
            <a:off x="6088936" y="3646829"/>
            <a:ext cx="2477111" cy="1128514"/>
          </a:xfrm>
          <a:prstGeom prst="rect">
            <a:avLst/>
          </a:prstGeom>
        </p:spPr>
        <p:txBody>
          <a:bodyPr lIns="0" tIns="0" rIns="0" bIns="0" rtlCol="0" anchor="t">
            <a:spAutoFit/>
          </a:bodyPr>
          <a:lstStyle/>
          <a:p>
            <a:pPr algn="ctr">
              <a:lnSpc>
                <a:spcPts val="2265"/>
              </a:lnSpc>
            </a:pPr>
            <a:r>
              <a:rPr lang="en-US" sz="1813" b="1">
                <a:solidFill>
                  <a:srgbClr val="004AAD"/>
                </a:solidFill>
                <a:latin typeface="Arial Bold"/>
                <a:ea typeface="Arial Bold"/>
                <a:cs typeface="Arial Bold"/>
                <a:sym typeface="Arial Bold"/>
              </a:rPr>
              <a:t>Validation industrielle du cahier des charges automobile</a:t>
            </a:r>
          </a:p>
          <a:p>
            <a:pPr algn="ctr">
              <a:lnSpc>
                <a:spcPts val="1935"/>
              </a:lnSpc>
            </a:pPr>
            <a:r>
              <a:rPr lang="en-US" sz="1613">
                <a:solidFill>
                  <a:srgbClr val="000000"/>
                </a:solidFill>
                <a:latin typeface="Arial"/>
                <a:ea typeface="Arial"/>
                <a:cs typeface="Arial"/>
                <a:sym typeface="Arial"/>
              </a:rPr>
              <a:t>(dont tenue UV)</a:t>
            </a:r>
          </a:p>
        </p:txBody>
      </p:sp>
      <p:sp>
        <p:nvSpPr>
          <p:cNvPr id="51" name="TextBox 51"/>
          <p:cNvSpPr txBox="1"/>
          <p:nvPr/>
        </p:nvSpPr>
        <p:spPr>
          <a:xfrm>
            <a:off x="9081711" y="3669054"/>
            <a:ext cx="2180555" cy="1077218"/>
          </a:xfrm>
          <a:prstGeom prst="rect">
            <a:avLst/>
          </a:prstGeom>
        </p:spPr>
        <p:txBody>
          <a:bodyPr lIns="0" tIns="0" rIns="0" bIns="0" rtlCol="0" anchor="t">
            <a:spAutoFit/>
          </a:bodyPr>
          <a:lstStyle/>
          <a:p>
            <a:pPr algn="ctr">
              <a:lnSpc>
                <a:spcPts val="2265"/>
              </a:lnSpc>
            </a:pPr>
            <a:r>
              <a:rPr lang="en-US" sz="1813" b="1">
                <a:solidFill>
                  <a:srgbClr val="0368B1"/>
                </a:solidFill>
                <a:latin typeface="Arial Bold"/>
                <a:ea typeface="Arial Bold"/>
                <a:cs typeface="Arial Bold"/>
                <a:sym typeface="Arial Bold"/>
              </a:rPr>
              <a:t>Impression industrielle :</a:t>
            </a:r>
          </a:p>
          <a:p>
            <a:pPr algn="ctr">
              <a:lnSpc>
                <a:spcPts val="1935"/>
              </a:lnSpc>
            </a:pPr>
            <a:r>
              <a:rPr lang="en-US" sz="1613">
                <a:solidFill>
                  <a:srgbClr val="000000"/>
                </a:solidFill>
                <a:latin typeface="Arial"/>
                <a:ea typeface="Arial"/>
                <a:cs typeface="Arial"/>
                <a:sym typeface="Arial"/>
              </a:rPr>
              <a:t>Quadrichromie </a:t>
            </a:r>
          </a:p>
          <a:p>
            <a:pPr algn="ctr">
              <a:lnSpc>
                <a:spcPts val="1935"/>
              </a:lnSpc>
            </a:pPr>
            <a:r>
              <a:rPr lang="en-US" sz="1613">
                <a:solidFill>
                  <a:srgbClr val="000000"/>
                </a:solidFill>
                <a:latin typeface="Arial"/>
                <a:ea typeface="Arial"/>
                <a:cs typeface="Arial"/>
                <a:sym typeface="Arial"/>
              </a:rPr>
              <a:t>(CMJN, Blanc et vernis)</a:t>
            </a:r>
          </a:p>
        </p:txBody>
      </p:sp>
      <p:sp>
        <p:nvSpPr>
          <p:cNvPr id="52" name="TextBox 52"/>
          <p:cNvSpPr txBox="1"/>
          <p:nvPr/>
        </p:nvSpPr>
        <p:spPr>
          <a:xfrm>
            <a:off x="523035" y="5922316"/>
            <a:ext cx="2180555" cy="360676"/>
          </a:xfrm>
          <a:prstGeom prst="rect">
            <a:avLst/>
          </a:prstGeom>
        </p:spPr>
        <p:txBody>
          <a:bodyPr lIns="0" tIns="0" rIns="0" bIns="0" rtlCol="0" anchor="t">
            <a:spAutoFit/>
          </a:bodyPr>
          <a:lstStyle/>
          <a:p>
            <a:pPr algn="ctr">
              <a:lnSpc>
                <a:spcPts val="3172"/>
              </a:lnSpc>
            </a:pPr>
            <a:r>
              <a:rPr lang="en-US" sz="1813" b="1" dirty="0">
                <a:solidFill>
                  <a:srgbClr val="0368B1"/>
                </a:solidFill>
                <a:latin typeface="Arial Bold"/>
                <a:ea typeface="Arial Bold"/>
                <a:cs typeface="Arial Bold"/>
                <a:sym typeface="Arial Bold"/>
              </a:rPr>
              <a:t>2019/2020</a:t>
            </a:r>
          </a:p>
        </p:txBody>
      </p:sp>
      <p:sp>
        <p:nvSpPr>
          <p:cNvPr id="53" name="TextBox 53"/>
          <p:cNvSpPr txBox="1"/>
          <p:nvPr/>
        </p:nvSpPr>
        <p:spPr>
          <a:xfrm>
            <a:off x="3321134" y="5922316"/>
            <a:ext cx="2180555" cy="360676"/>
          </a:xfrm>
          <a:prstGeom prst="rect">
            <a:avLst/>
          </a:prstGeom>
        </p:spPr>
        <p:txBody>
          <a:bodyPr lIns="0" tIns="0" rIns="0" bIns="0" rtlCol="0" anchor="t">
            <a:spAutoFit/>
          </a:bodyPr>
          <a:lstStyle/>
          <a:p>
            <a:pPr algn="ctr">
              <a:lnSpc>
                <a:spcPts val="3172"/>
              </a:lnSpc>
            </a:pPr>
            <a:r>
              <a:rPr lang="en-US" sz="1813" b="1" dirty="0">
                <a:solidFill>
                  <a:srgbClr val="0368B1"/>
                </a:solidFill>
                <a:latin typeface="Arial Bold"/>
                <a:ea typeface="Arial Bold"/>
                <a:cs typeface="Arial Bold"/>
                <a:sym typeface="Arial Bold"/>
              </a:rPr>
              <a:t>2021/2024</a:t>
            </a:r>
          </a:p>
        </p:txBody>
      </p:sp>
      <p:sp>
        <p:nvSpPr>
          <p:cNvPr id="54" name="TextBox 54"/>
          <p:cNvSpPr txBox="1"/>
          <p:nvPr/>
        </p:nvSpPr>
        <p:spPr>
          <a:xfrm>
            <a:off x="6200026" y="5938471"/>
            <a:ext cx="2180555" cy="360676"/>
          </a:xfrm>
          <a:prstGeom prst="rect">
            <a:avLst/>
          </a:prstGeom>
        </p:spPr>
        <p:txBody>
          <a:bodyPr lIns="0" tIns="0" rIns="0" bIns="0" rtlCol="0" anchor="t">
            <a:spAutoFit/>
          </a:bodyPr>
          <a:lstStyle/>
          <a:p>
            <a:pPr algn="ctr">
              <a:lnSpc>
                <a:spcPts val="3172"/>
              </a:lnSpc>
            </a:pPr>
            <a:r>
              <a:rPr lang="en-US" sz="1813" b="1" dirty="0">
                <a:solidFill>
                  <a:srgbClr val="0368B1"/>
                </a:solidFill>
                <a:latin typeface="Arial Bold"/>
                <a:ea typeface="Arial Bold"/>
                <a:cs typeface="Arial Bold"/>
                <a:sym typeface="Arial Bold"/>
              </a:rPr>
              <a:t>2025</a:t>
            </a:r>
          </a:p>
        </p:txBody>
      </p:sp>
      <p:sp>
        <p:nvSpPr>
          <p:cNvPr id="55" name="TextBox 55"/>
          <p:cNvSpPr txBox="1"/>
          <p:nvPr/>
        </p:nvSpPr>
        <p:spPr>
          <a:xfrm>
            <a:off x="9131999" y="5962954"/>
            <a:ext cx="2180555" cy="360676"/>
          </a:xfrm>
          <a:prstGeom prst="rect">
            <a:avLst/>
          </a:prstGeom>
        </p:spPr>
        <p:txBody>
          <a:bodyPr lIns="0" tIns="0" rIns="0" bIns="0" rtlCol="0" anchor="t">
            <a:spAutoFit/>
          </a:bodyPr>
          <a:lstStyle/>
          <a:p>
            <a:pPr algn="ctr">
              <a:lnSpc>
                <a:spcPts val="3172"/>
              </a:lnSpc>
            </a:pPr>
            <a:r>
              <a:rPr lang="en-US" sz="1813" b="1" dirty="0">
                <a:solidFill>
                  <a:srgbClr val="0368B1"/>
                </a:solidFill>
                <a:latin typeface="Arial Bold"/>
                <a:ea typeface="Arial Bold"/>
                <a:cs typeface="Arial Bold"/>
                <a:sym typeface="Arial Bold"/>
              </a:rPr>
              <a:t>2025/2026</a:t>
            </a:r>
          </a:p>
        </p:txBody>
      </p:sp>
      <p:sp>
        <p:nvSpPr>
          <p:cNvPr id="56" name="Freeform 56"/>
          <p:cNvSpPr/>
          <p:nvPr/>
        </p:nvSpPr>
        <p:spPr>
          <a:xfrm flipH="1">
            <a:off x="7577051" y="2079761"/>
            <a:ext cx="2473747" cy="256032"/>
          </a:xfrm>
          <a:custGeom>
            <a:avLst/>
            <a:gdLst/>
            <a:ahLst/>
            <a:cxnLst/>
            <a:rect l="l" t="t" r="r" b="b"/>
            <a:pathLst>
              <a:path w="3710621" h="384048">
                <a:moveTo>
                  <a:pt x="3710621" y="0"/>
                </a:moveTo>
                <a:lnTo>
                  <a:pt x="0" y="0"/>
                </a:lnTo>
                <a:lnTo>
                  <a:pt x="0" y="384048"/>
                </a:lnTo>
                <a:lnTo>
                  <a:pt x="3710621" y="384048"/>
                </a:lnTo>
                <a:lnTo>
                  <a:pt x="3710621" y="0"/>
                </a:lnTo>
                <a:close/>
              </a:path>
            </a:pathLst>
          </a:custGeom>
          <a:blipFill>
            <a:blip>
              <a:extLst>
                <a:ext uri="{96DAC541-7B7A-43D3-8B79-37D633B846F1}">
                  <asvg:svgBlip xmlns:asvg="http://schemas.microsoft.com/office/drawing/2016/SVG/main" r:embed="rId12"/>
                </a:ext>
              </a:extLst>
            </a:blip>
            <a:stretch>
              <a:fillRect r="-97142"/>
            </a:stretch>
          </a:blipFill>
        </p:spPr>
        <p:txBody>
          <a:bodyPr/>
          <a:lstStyle/>
          <a:p>
            <a:endParaRPr lang="fr-FR"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2"/>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grpSp>
        <p:nvGrpSpPr>
          <p:cNvPr id="6" name="Group 6"/>
          <p:cNvGrpSpPr/>
          <p:nvPr/>
        </p:nvGrpSpPr>
        <p:grpSpPr>
          <a:xfrm>
            <a:off x="378390" y="1082180"/>
            <a:ext cx="2173662" cy="1104970"/>
            <a:chOff x="0" y="0"/>
            <a:chExt cx="4347324" cy="2209940"/>
          </a:xfrm>
        </p:grpSpPr>
        <p:sp>
          <p:nvSpPr>
            <p:cNvPr id="7" name="Freeform 7"/>
            <p:cNvSpPr/>
            <p:nvPr/>
          </p:nvSpPr>
          <p:spPr>
            <a:xfrm>
              <a:off x="0" y="0"/>
              <a:ext cx="4347337" cy="2209927"/>
            </a:xfrm>
            <a:custGeom>
              <a:avLst/>
              <a:gdLst/>
              <a:ahLst/>
              <a:cxnLst/>
              <a:rect l="l" t="t" r="r" b="b"/>
              <a:pathLst>
                <a:path w="4347337" h="2209927">
                  <a:moveTo>
                    <a:pt x="0" y="0"/>
                  </a:moveTo>
                  <a:lnTo>
                    <a:pt x="4347337" y="0"/>
                  </a:lnTo>
                  <a:lnTo>
                    <a:pt x="4347337" y="2209927"/>
                  </a:lnTo>
                  <a:lnTo>
                    <a:pt x="0" y="2209927"/>
                  </a:lnTo>
                  <a:lnTo>
                    <a:pt x="0" y="0"/>
                  </a:lnTo>
                  <a:close/>
                </a:path>
              </a:pathLst>
            </a:custGeom>
            <a:blipFill>
              <a:blip r:embed="rId3"/>
              <a:stretch>
                <a:fillRect t="-25" b="-26"/>
              </a:stretch>
            </a:blipFill>
          </p:spPr>
          <p:txBody>
            <a:bodyPr/>
            <a:lstStyle/>
            <a:p>
              <a:endParaRPr lang="fr-FR" sz="1200"/>
            </a:p>
          </p:txBody>
        </p:sp>
      </p:grpSp>
      <p:grpSp>
        <p:nvGrpSpPr>
          <p:cNvPr id="11" name="Group 11"/>
          <p:cNvGrpSpPr/>
          <p:nvPr/>
        </p:nvGrpSpPr>
        <p:grpSpPr>
          <a:xfrm>
            <a:off x="468657" y="6276005"/>
            <a:ext cx="950925" cy="855883"/>
            <a:chOff x="0" y="0"/>
            <a:chExt cx="1494066" cy="1344740"/>
          </a:xfrm>
        </p:grpSpPr>
        <p:sp>
          <p:nvSpPr>
            <p:cNvPr id="12" name="Freeform 12"/>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4"/>
              <a:stretch>
                <a:fillRect r="-572328" b="40927"/>
              </a:stretch>
            </a:blipFill>
          </p:spPr>
          <p:txBody>
            <a:bodyPr/>
            <a:lstStyle/>
            <a:p>
              <a:endParaRPr lang="fr-FR" sz="1200"/>
            </a:p>
          </p:txBody>
        </p:sp>
      </p:grpSp>
      <p:sp>
        <p:nvSpPr>
          <p:cNvPr id="13" name="AutoShape 13"/>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14" name="Group 14"/>
          <p:cNvGrpSpPr/>
          <p:nvPr/>
        </p:nvGrpSpPr>
        <p:grpSpPr>
          <a:xfrm>
            <a:off x="11312554" y="6314104"/>
            <a:ext cx="354623" cy="414561"/>
            <a:chOff x="0" y="0"/>
            <a:chExt cx="709246" cy="829121"/>
          </a:xfrm>
        </p:grpSpPr>
        <p:sp>
          <p:nvSpPr>
            <p:cNvPr id="15" name="Freeform 15"/>
            <p:cNvSpPr/>
            <p:nvPr/>
          </p:nvSpPr>
          <p:spPr>
            <a:xfrm>
              <a:off x="0" y="0"/>
              <a:ext cx="709246" cy="829121"/>
            </a:xfrm>
            <a:custGeom>
              <a:avLst/>
              <a:gdLst/>
              <a:ahLst/>
              <a:cxnLst/>
              <a:rect l="l" t="t" r="r" b="b"/>
              <a:pathLst>
                <a:path w="709246" h="829121">
                  <a:moveTo>
                    <a:pt x="0" y="0"/>
                  </a:moveTo>
                  <a:lnTo>
                    <a:pt x="709246" y="0"/>
                  </a:lnTo>
                  <a:lnTo>
                    <a:pt x="709246" y="829121"/>
                  </a:lnTo>
                  <a:lnTo>
                    <a:pt x="0" y="829121"/>
                  </a:lnTo>
                  <a:close/>
                </a:path>
              </a:pathLst>
            </a:custGeom>
            <a:blipFill>
              <a:blip r:embed="rId5">
                <a:alphaModFix amt="0"/>
              </a:blip>
              <a:stretch>
                <a:fillRect t="-84897" r="-673554" b="-72972"/>
              </a:stretch>
            </a:blipFill>
          </p:spPr>
          <p:txBody>
            <a:bodyPr/>
            <a:lstStyle/>
            <a:p>
              <a:endParaRPr lang="fr-FR" sz="1200"/>
            </a:p>
          </p:txBody>
        </p:sp>
        <p:sp>
          <p:nvSpPr>
            <p:cNvPr id="16" name="TextBox 16"/>
            <p:cNvSpPr txBox="1"/>
            <p:nvPr/>
          </p:nvSpPr>
          <p:spPr>
            <a:xfrm>
              <a:off x="0" y="-19050"/>
              <a:ext cx="709246" cy="8481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8</a:t>
              </a:r>
            </a:p>
          </p:txBody>
        </p:sp>
      </p:grpSp>
      <p:sp>
        <p:nvSpPr>
          <p:cNvPr id="17" name="AutoShape 17"/>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18" name="Group 18"/>
          <p:cNvGrpSpPr/>
          <p:nvPr/>
        </p:nvGrpSpPr>
        <p:grpSpPr>
          <a:xfrm>
            <a:off x="388620" y="2313299"/>
            <a:ext cx="2946315" cy="1848247"/>
            <a:chOff x="0" y="0"/>
            <a:chExt cx="1042404" cy="653908"/>
          </a:xfrm>
        </p:grpSpPr>
        <p:sp>
          <p:nvSpPr>
            <p:cNvPr id="19" name="Freeform 19"/>
            <p:cNvSpPr/>
            <p:nvPr/>
          </p:nvSpPr>
          <p:spPr>
            <a:xfrm>
              <a:off x="0" y="0"/>
              <a:ext cx="1042404" cy="653908"/>
            </a:xfrm>
            <a:custGeom>
              <a:avLst/>
              <a:gdLst/>
              <a:ahLst/>
              <a:cxnLst/>
              <a:rect l="l" t="t" r="r" b="b"/>
              <a:pathLst>
                <a:path w="1042404" h="653908">
                  <a:moveTo>
                    <a:pt x="0" y="0"/>
                  </a:moveTo>
                  <a:lnTo>
                    <a:pt x="1042404" y="0"/>
                  </a:lnTo>
                  <a:lnTo>
                    <a:pt x="1042404" y="653908"/>
                  </a:lnTo>
                  <a:lnTo>
                    <a:pt x="0" y="653908"/>
                  </a:lnTo>
                  <a:close/>
                </a:path>
              </a:pathLst>
            </a:custGeom>
            <a:solidFill>
              <a:srgbClr val="6F7DEC">
                <a:alpha val="23922"/>
              </a:srgbClr>
            </a:solidFill>
            <a:ln w="47625" cap="sq">
              <a:solidFill>
                <a:srgbClr val="0368B1">
                  <a:alpha val="23922"/>
                </a:srgbClr>
              </a:solidFill>
              <a:prstDash val="solid"/>
              <a:miter/>
            </a:ln>
          </p:spPr>
          <p:txBody>
            <a:bodyPr/>
            <a:lstStyle/>
            <a:p>
              <a:endParaRPr lang="fr-FR" sz="1200"/>
            </a:p>
          </p:txBody>
        </p:sp>
        <p:sp>
          <p:nvSpPr>
            <p:cNvPr id="20" name="TextBox 20"/>
            <p:cNvSpPr txBox="1"/>
            <p:nvPr/>
          </p:nvSpPr>
          <p:spPr>
            <a:xfrm>
              <a:off x="0" y="-38100"/>
              <a:ext cx="1042404" cy="692008"/>
            </a:xfrm>
            <a:prstGeom prst="rect">
              <a:avLst/>
            </a:prstGeom>
          </p:spPr>
          <p:txBody>
            <a:bodyPr lIns="33867" tIns="33867" rIns="33867" bIns="33867" rtlCol="0" anchor="ctr"/>
            <a:lstStyle/>
            <a:p>
              <a:pPr algn="ctr">
                <a:lnSpc>
                  <a:spcPts val="1773"/>
                </a:lnSpc>
                <a:spcBef>
                  <a:spcPct val="0"/>
                </a:spcBef>
              </a:pPr>
              <a:endParaRPr sz="1200"/>
            </a:p>
          </p:txBody>
        </p:sp>
      </p:grpSp>
      <p:sp>
        <p:nvSpPr>
          <p:cNvPr id="21" name="Freeform 21"/>
          <p:cNvSpPr/>
          <p:nvPr/>
        </p:nvSpPr>
        <p:spPr>
          <a:xfrm>
            <a:off x="487678" y="2780981"/>
            <a:ext cx="912883" cy="912883"/>
          </a:xfrm>
          <a:custGeom>
            <a:avLst/>
            <a:gdLst/>
            <a:ahLst/>
            <a:cxnLst/>
            <a:rect l="l" t="t" r="r" b="b"/>
            <a:pathLst>
              <a:path w="1369325" h="1369325">
                <a:moveTo>
                  <a:pt x="0" y="0"/>
                </a:moveTo>
                <a:lnTo>
                  <a:pt x="1369325" y="0"/>
                </a:lnTo>
                <a:lnTo>
                  <a:pt x="1369325" y="1369325"/>
                </a:lnTo>
                <a:lnTo>
                  <a:pt x="0" y="136932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sz="1200"/>
          </a:p>
        </p:txBody>
      </p:sp>
      <p:sp>
        <p:nvSpPr>
          <p:cNvPr id="22" name="Freeform 22"/>
          <p:cNvSpPr/>
          <p:nvPr/>
        </p:nvSpPr>
        <p:spPr>
          <a:xfrm>
            <a:off x="766568" y="2923866"/>
            <a:ext cx="355103" cy="627114"/>
          </a:xfrm>
          <a:custGeom>
            <a:avLst/>
            <a:gdLst/>
            <a:ahLst/>
            <a:cxnLst/>
            <a:rect l="l" t="t" r="r" b="b"/>
            <a:pathLst>
              <a:path w="532655" h="940671">
                <a:moveTo>
                  <a:pt x="0" y="0"/>
                </a:moveTo>
                <a:lnTo>
                  <a:pt x="532655" y="0"/>
                </a:lnTo>
                <a:lnTo>
                  <a:pt x="532655" y="940670"/>
                </a:lnTo>
                <a:lnTo>
                  <a:pt x="0" y="94067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fr-FR" sz="1200"/>
          </a:p>
        </p:txBody>
      </p:sp>
      <p:grpSp>
        <p:nvGrpSpPr>
          <p:cNvPr id="23" name="Group 23"/>
          <p:cNvGrpSpPr/>
          <p:nvPr/>
        </p:nvGrpSpPr>
        <p:grpSpPr>
          <a:xfrm>
            <a:off x="388620" y="4282195"/>
            <a:ext cx="2946315" cy="1848247"/>
            <a:chOff x="0" y="0"/>
            <a:chExt cx="1042404" cy="653908"/>
          </a:xfrm>
        </p:grpSpPr>
        <p:sp>
          <p:nvSpPr>
            <p:cNvPr id="24" name="Freeform 24"/>
            <p:cNvSpPr/>
            <p:nvPr/>
          </p:nvSpPr>
          <p:spPr>
            <a:xfrm>
              <a:off x="0" y="0"/>
              <a:ext cx="1042404" cy="653908"/>
            </a:xfrm>
            <a:custGeom>
              <a:avLst/>
              <a:gdLst/>
              <a:ahLst/>
              <a:cxnLst/>
              <a:rect l="l" t="t" r="r" b="b"/>
              <a:pathLst>
                <a:path w="1042404" h="653908">
                  <a:moveTo>
                    <a:pt x="0" y="0"/>
                  </a:moveTo>
                  <a:lnTo>
                    <a:pt x="1042404" y="0"/>
                  </a:lnTo>
                  <a:lnTo>
                    <a:pt x="1042404" y="653908"/>
                  </a:lnTo>
                  <a:lnTo>
                    <a:pt x="0" y="653908"/>
                  </a:lnTo>
                  <a:close/>
                </a:path>
              </a:pathLst>
            </a:custGeom>
            <a:solidFill>
              <a:srgbClr val="6F7DEC">
                <a:alpha val="23922"/>
              </a:srgbClr>
            </a:solidFill>
            <a:ln w="47625" cap="sq">
              <a:solidFill>
                <a:srgbClr val="0368B1">
                  <a:alpha val="23922"/>
                </a:srgbClr>
              </a:solidFill>
              <a:prstDash val="solid"/>
              <a:miter/>
            </a:ln>
          </p:spPr>
          <p:txBody>
            <a:bodyPr/>
            <a:lstStyle/>
            <a:p>
              <a:endParaRPr lang="fr-FR" sz="1200"/>
            </a:p>
          </p:txBody>
        </p:sp>
        <p:sp>
          <p:nvSpPr>
            <p:cNvPr id="25" name="TextBox 25"/>
            <p:cNvSpPr txBox="1"/>
            <p:nvPr/>
          </p:nvSpPr>
          <p:spPr>
            <a:xfrm>
              <a:off x="0" y="-38100"/>
              <a:ext cx="1042404" cy="692008"/>
            </a:xfrm>
            <a:prstGeom prst="rect">
              <a:avLst/>
            </a:prstGeom>
          </p:spPr>
          <p:txBody>
            <a:bodyPr lIns="33867" tIns="33867" rIns="33867" bIns="33867" rtlCol="0" anchor="ctr"/>
            <a:lstStyle/>
            <a:p>
              <a:pPr algn="ctr">
                <a:lnSpc>
                  <a:spcPts val="1773"/>
                </a:lnSpc>
                <a:spcBef>
                  <a:spcPct val="0"/>
                </a:spcBef>
              </a:pPr>
              <a:endParaRPr sz="1200"/>
            </a:p>
          </p:txBody>
        </p:sp>
      </p:grpSp>
      <p:sp>
        <p:nvSpPr>
          <p:cNvPr id="26" name="Freeform 26"/>
          <p:cNvSpPr/>
          <p:nvPr/>
        </p:nvSpPr>
        <p:spPr>
          <a:xfrm>
            <a:off x="487677" y="4625096"/>
            <a:ext cx="977544" cy="1040611"/>
          </a:xfrm>
          <a:custGeom>
            <a:avLst/>
            <a:gdLst/>
            <a:ahLst/>
            <a:cxnLst/>
            <a:rect l="l" t="t" r="r" b="b"/>
            <a:pathLst>
              <a:path w="1466316" h="1560917">
                <a:moveTo>
                  <a:pt x="0" y="0"/>
                </a:moveTo>
                <a:lnTo>
                  <a:pt x="1466316" y="0"/>
                </a:lnTo>
                <a:lnTo>
                  <a:pt x="1466316" y="1560917"/>
                </a:lnTo>
                <a:lnTo>
                  <a:pt x="0" y="1560917"/>
                </a:lnTo>
                <a:lnTo>
                  <a:pt x="0" y="0"/>
                </a:lnTo>
                <a:close/>
              </a:path>
            </a:pathLst>
          </a:custGeom>
          <a:blipFill>
            <a:blip r:embed="rId8"/>
            <a:stretch>
              <a:fillRect/>
            </a:stretch>
          </a:blipFill>
        </p:spPr>
        <p:txBody>
          <a:bodyPr/>
          <a:lstStyle/>
          <a:p>
            <a:endParaRPr lang="fr-FR" sz="1200"/>
          </a:p>
        </p:txBody>
      </p:sp>
      <p:grpSp>
        <p:nvGrpSpPr>
          <p:cNvPr id="27" name="Group 27"/>
          <p:cNvGrpSpPr/>
          <p:nvPr/>
        </p:nvGrpSpPr>
        <p:grpSpPr>
          <a:xfrm>
            <a:off x="3425529" y="2313299"/>
            <a:ext cx="3279128" cy="1852759"/>
            <a:chOff x="0" y="0"/>
            <a:chExt cx="1160153" cy="655505"/>
          </a:xfrm>
        </p:grpSpPr>
        <p:sp>
          <p:nvSpPr>
            <p:cNvPr id="28" name="Freeform 28"/>
            <p:cNvSpPr/>
            <p:nvPr/>
          </p:nvSpPr>
          <p:spPr>
            <a:xfrm>
              <a:off x="0" y="0"/>
              <a:ext cx="1160153" cy="655505"/>
            </a:xfrm>
            <a:custGeom>
              <a:avLst/>
              <a:gdLst/>
              <a:ahLst/>
              <a:cxnLst/>
              <a:rect l="l" t="t" r="r" b="b"/>
              <a:pathLst>
                <a:path w="1160153" h="655505">
                  <a:moveTo>
                    <a:pt x="0" y="0"/>
                  </a:moveTo>
                  <a:lnTo>
                    <a:pt x="1160153" y="0"/>
                  </a:lnTo>
                  <a:lnTo>
                    <a:pt x="1160153" y="655505"/>
                  </a:lnTo>
                  <a:lnTo>
                    <a:pt x="0" y="655505"/>
                  </a:lnTo>
                  <a:close/>
                </a:path>
              </a:pathLst>
            </a:custGeom>
            <a:solidFill>
              <a:srgbClr val="FDFEFE"/>
            </a:solidFill>
            <a:ln w="19050" cap="sq">
              <a:solidFill>
                <a:srgbClr val="D9D9D9"/>
              </a:solidFill>
              <a:prstDash val="solid"/>
              <a:miter/>
            </a:ln>
          </p:spPr>
          <p:txBody>
            <a:bodyPr/>
            <a:lstStyle/>
            <a:p>
              <a:endParaRPr lang="fr-FR" sz="1200"/>
            </a:p>
          </p:txBody>
        </p:sp>
        <p:sp>
          <p:nvSpPr>
            <p:cNvPr id="29" name="TextBox 29"/>
            <p:cNvSpPr txBox="1"/>
            <p:nvPr/>
          </p:nvSpPr>
          <p:spPr>
            <a:xfrm>
              <a:off x="0" y="-38100"/>
              <a:ext cx="1160153" cy="693605"/>
            </a:xfrm>
            <a:prstGeom prst="rect">
              <a:avLst/>
            </a:prstGeom>
          </p:spPr>
          <p:txBody>
            <a:bodyPr lIns="33867" tIns="33867" rIns="33867" bIns="33867" rtlCol="0" anchor="ctr"/>
            <a:lstStyle/>
            <a:p>
              <a:pPr algn="ctr"/>
              <a:r>
                <a:rPr lang="fr-FR" sz="1600" dirty="0"/>
                <a:t>Impression indirecte.</a:t>
              </a:r>
            </a:p>
            <a:p>
              <a:pPr algn="ctr"/>
              <a:r>
                <a:rPr lang="fr-FR" sz="1600" dirty="0"/>
                <a:t>Image « incrustée » dans la couche du vernis, sans la modifier.</a:t>
              </a:r>
            </a:p>
            <a:p>
              <a:pPr algn="ctr"/>
              <a:r>
                <a:rPr lang="fr-FR" sz="1600" dirty="0"/>
                <a:t>Le matériau doit supporter au moins 145°C durant quelques minutes.</a:t>
              </a:r>
            </a:p>
          </p:txBody>
        </p:sp>
      </p:grpSp>
      <p:grpSp>
        <p:nvGrpSpPr>
          <p:cNvPr id="30" name="Group 30"/>
          <p:cNvGrpSpPr/>
          <p:nvPr/>
        </p:nvGrpSpPr>
        <p:grpSpPr>
          <a:xfrm>
            <a:off x="3425529" y="4282195"/>
            <a:ext cx="3279128" cy="1852759"/>
            <a:chOff x="0" y="0"/>
            <a:chExt cx="1160153" cy="655505"/>
          </a:xfrm>
        </p:grpSpPr>
        <p:sp>
          <p:nvSpPr>
            <p:cNvPr id="31" name="Freeform 31"/>
            <p:cNvSpPr/>
            <p:nvPr/>
          </p:nvSpPr>
          <p:spPr>
            <a:xfrm>
              <a:off x="0" y="0"/>
              <a:ext cx="1160153" cy="655505"/>
            </a:xfrm>
            <a:custGeom>
              <a:avLst/>
              <a:gdLst/>
              <a:ahLst/>
              <a:cxnLst/>
              <a:rect l="l" t="t" r="r" b="b"/>
              <a:pathLst>
                <a:path w="1160153" h="655505">
                  <a:moveTo>
                    <a:pt x="0" y="0"/>
                  </a:moveTo>
                  <a:lnTo>
                    <a:pt x="1160153" y="0"/>
                  </a:lnTo>
                  <a:lnTo>
                    <a:pt x="1160153" y="655505"/>
                  </a:lnTo>
                  <a:lnTo>
                    <a:pt x="0" y="655505"/>
                  </a:lnTo>
                  <a:close/>
                </a:path>
              </a:pathLst>
            </a:custGeom>
            <a:solidFill>
              <a:srgbClr val="FDFEFE"/>
            </a:solidFill>
            <a:ln w="19050" cap="sq">
              <a:solidFill>
                <a:srgbClr val="D9D9D9"/>
              </a:solidFill>
              <a:prstDash val="solid"/>
              <a:miter/>
            </a:ln>
          </p:spPr>
          <p:txBody>
            <a:bodyPr/>
            <a:lstStyle/>
            <a:p>
              <a:endParaRPr lang="fr-FR" sz="1200"/>
            </a:p>
          </p:txBody>
        </p:sp>
        <p:sp>
          <p:nvSpPr>
            <p:cNvPr id="32" name="TextBox 32"/>
            <p:cNvSpPr txBox="1"/>
            <p:nvPr/>
          </p:nvSpPr>
          <p:spPr>
            <a:xfrm>
              <a:off x="0" y="-38100"/>
              <a:ext cx="1160153" cy="693605"/>
            </a:xfrm>
            <a:prstGeom prst="rect">
              <a:avLst/>
            </a:prstGeom>
          </p:spPr>
          <p:txBody>
            <a:bodyPr lIns="33867" tIns="33867" rIns="33867" bIns="33867" rtlCol="0" anchor="ctr"/>
            <a:lstStyle/>
            <a:p>
              <a:pPr algn="ctr"/>
              <a:r>
                <a:rPr lang="fr-FR" sz="1600" dirty="0"/>
                <a:t>Impression directe sur objet.</a:t>
              </a:r>
            </a:p>
            <a:p>
              <a:pPr algn="ctr"/>
              <a:r>
                <a:rPr lang="fr-FR" sz="1600" dirty="0"/>
                <a:t>Traitement en (légère) surépaisseur.</a:t>
              </a:r>
            </a:p>
            <a:p>
              <a:pPr algn="ctr"/>
              <a:r>
                <a:rPr lang="fr-FR" sz="1600" dirty="0"/>
                <a:t>Pas de contrainte thermique sur le support.</a:t>
              </a:r>
            </a:p>
          </p:txBody>
        </p:sp>
      </p:grpSp>
      <p:grpSp>
        <p:nvGrpSpPr>
          <p:cNvPr id="33" name="Group 33"/>
          <p:cNvGrpSpPr/>
          <p:nvPr/>
        </p:nvGrpSpPr>
        <p:grpSpPr>
          <a:xfrm>
            <a:off x="7069210" y="1842435"/>
            <a:ext cx="4957705" cy="4223739"/>
            <a:chOff x="0" y="0"/>
            <a:chExt cx="2011425" cy="1713642"/>
          </a:xfrm>
        </p:grpSpPr>
        <p:sp>
          <p:nvSpPr>
            <p:cNvPr id="34" name="Freeform 34"/>
            <p:cNvSpPr/>
            <p:nvPr/>
          </p:nvSpPr>
          <p:spPr>
            <a:xfrm>
              <a:off x="0" y="0"/>
              <a:ext cx="2011425" cy="1713642"/>
            </a:xfrm>
            <a:custGeom>
              <a:avLst/>
              <a:gdLst/>
              <a:ahLst/>
              <a:cxnLst/>
              <a:rect l="l" t="t" r="r" b="b"/>
              <a:pathLst>
                <a:path w="2011425" h="1713642">
                  <a:moveTo>
                    <a:pt x="0" y="0"/>
                  </a:moveTo>
                  <a:lnTo>
                    <a:pt x="2011425" y="0"/>
                  </a:lnTo>
                  <a:lnTo>
                    <a:pt x="2011425" y="1713642"/>
                  </a:lnTo>
                  <a:lnTo>
                    <a:pt x="0" y="1713642"/>
                  </a:lnTo>
                  <a:close/>
                </a:path>
              </a:pathLst>
            </a:custGeom>
            <a:solidFill>
              <a:srgbClr val="FDFEFE"/>
            </a:solidFill>
            <a:ln w="76200" cap="sq">
              <a:solidFill>
                <a:srgbClr val="D9D9D9"/>
              </a:solidFill>
              <a:prstDash val="solid"/>
              <a:miter/>
            </a:ln>
          </p:spPr>
          <p:txBody>
            <a:bodyPr/>
            <a:lstStyle/>
            <a:p>
              <a:endParaRPr lang="fr-FR" sz="1200"/>
            </a:p>
          </p:txBody>
        </p:sp>
        <p:sp>
          <p:nvSpPr>
            <p:cNvPr id="35" name="TextBox 35"/>
            <p:cNvSpPr txBox="1"/>
            <p:nvPr/>
          </p:nvSpPr>
          <p:spPr>
            <a:xfrm>
              <a:off x="0" y="-38100"/>
              <a:ext cx="2011425" cy="1751742"/>
            </a:xfrm>
            <a:prstGeom prst="rect">
              <a:avLst/>
            </a:prstGeom>
          </p:spPr>
          <p:txBody>
            <a:bodyPr lIns="33867" tIns="33867" rIns="33867" bIns="33867" rtlCol="0" anchor="ctr"/>
            <a:lstStyle/>
            <a:p>
              <a:pPr algn="ctr">
                <a:lnSpc>
                  <a:spcPts val="1773"/>
                </a:lnSpc>
                <a:spcBef>
                  <a:spcPct val="0"/>
                </a:spcBef>
              </a:pPr>
              <a:endParaRPr sz="1200"/>
            </a:p>
          </p:txBody>
        </p:sp>
      </p:grpSp>
      <p:sp>
        <p:nvSpPr>
          <p:cNvPr id="36" name="TextBox 36"/>
          <p:cNvSpPr txBox="1"/>
          <p:nvPr/>
        </p:nvSpPr>
        <p:spPr>
          <a:xfrm>
            <a:off x="7843951" y="2565605"/>
            <a:ext cx="4182964" cy="3156570"/>
          </a:xfrm>
          <a:prstGeom prst="rect">
            <a:avLst/>
          </a:prstGeom>
        </p:spPr>
        <p:txBody>
          <a:bodyPr lIns="0" tIns="0" rIns="0" bIns="0" rtlCol="0" anchor="t">
            <a:spAutoFit/>
          </a:bodyPr>
          <a:lstStyle/>
          <a:p>
            <a:pPr>
              <a:lnSpc>
                <a:spcPts val="4277"/>
              </a:lnSpc>
            </a:pPr>
            <a:r>
              <a:rPr lang="en-US" sz="1711" dirty="0">
                <a:solidFill>
                  <a:srgbClr val="00B050"/>
                </a:solidFill>
                <a:latin typeface="Arial"/>
                <a:ea typeface="Arial"/>
                <a:cs typeface="Arial"/>
                <a:sym typeface="Arial"/>
              </a:rPr>
              <a:t>-</a:t>
            </a:r>
            <a:r>
              <a:rPr lang="en-US" sz="1711" b="1" dirty="0">
                <a:solidFill>
                  <a:srgbClr val="00B050"/>
                </a:solidFill>
                <a:latin typeface="Arial Bold"/>
                <a:ea typeface="Arial Bold"/>
                <a:cs typeface="Arial Bold"/>
                <a:sym typeface="Arial Bold"/>
              </a:rPr>
              <a:t> Images HD </a:t>
            </a:r>
            <a:r>
              <a:rPr lang="en-US" sz="1711" b="1" dirty="0" err="1">
                <a:solidFill>
                  <a:srgbClr val="00B050"/>
                </a:solidFill>
                <a:latin typeface="Arial Bold"/>
                <a:ea typeface="Arial Bold"/>
                <a:cs typeface="Arial Bold"/>
                <a:sym typeface="Arial Bold"/>
              </a:rPr>
              <a:t>en</a:t>
            </a:r>
            <a:r>
              <a:rPr lang="en-US" sz="1711" b="1" dirty="0">
                <a:solidFill>
                  <a:srgbClr val="00B050"/>
                </a:solidFill>
                <a:latin typeface="Arial Bold"/>
                <a:ea typeface="Arial Bold"/>
                <a:cs typeface="Arial Bold"/>
                <a:sym typeface="Arial Bold"/>
              </a:rPr>
              <a:t> </a:t>
            </a:r>
            <a:r>
              <a:rPr lang="en-US" sz="1711" b="1" dirty="0" err="1">
                <a:solidFill>
                  <a:srgbClr val="00B050"/>
                </a:solidFill>
                <a:latin typeface="Arial Bold"/>
                <a:ea typeface="Arial Bold"/>
                <a:cs typeface="Arial Bold"/>
                <a:sym typeface="Arial Bold"/>
              </a:rPr>
              <a:t>multicouleur</a:t>
            </a:r>
            <a:endParaRPr lang="en-US" sz="1711" b="1" dirty="0">
              <a:solidFill>
                <a:srgbClr val="00B050"/>
              </a:solidFill>
              <a:latin typeface="Arial Bold"/>
              <a:ea typeface="Arial Bold"/>
              <a:cs typeface="Arial Bold"/>
              <a:sym typeface="Arial Bold"/>
            </a:endParaRPr>
          </a:p>
          <a:p>
            <a:pPr>
              <a:lnSpc>
                <a:spcPts val="4277"/>
              </a:lnSpc>
            </a:pPr>
            <a:r>
              <a:rPr lang="en-US" sz="1711" b="1" dirty="0">
                <a:solidFill>
                  <a:srgbClr val="00B050"/>
                </a:solidFill>
                <a:latin typeface="Arial Bold"/>
                <a:ea typeface="Arial Bold"/>
                <a:cs typeface="Arial Bold"/>
                <a:sym typeface="Arial Bold"/>
              </a:rPr>
              <a:t>- Très </a:t>
            </a:r>
            <a:r>
              <a:rPr lang="en-US" sz="1711" b="1" dirty="0" err="1">
                <a:solidFill>
                  <a:srgbClr val="00B050"/>
                </a:solidFill>
                <a:latin typeface="Arial Bold"/>
                <a:ea typeface="Arial Bold"/>
                <a:cs typeface="Arial Bold"/>
                <a:sym typeface="Arial Bold"/>
              </a:rPr>
              <a:t>faible</a:t>
            </a:r>
            <a:r>
              <a:rPr lang="en-US" sz="1711" b="1" dirty="0">
                <a:solidFill>
                  <a:srgbClr val="00B050"/>
                </a:solidFill>
                <a:latin typeface="Arial Bold"/>
                <a:ea typeface="Arial Bold"/>
                <a:cs typeface="Arial Bold"/>
                <a:sym typeface="Arial Bold"/>
              </a:rPr>
              <a:t> </a:t>
            </a:r>
            <a:r>
              <a:rPr lang="en-US" sz="1711" b="1" dirty="0" err="1">
                <a:solidFill>
                  <a:srgbClr val="00B050"/>
                </a:solidFill>
                <a:latin typeface="Arial Bold"/>
                <a:ea typeface="Arial Bold"/>
                <a:cs typeface="Arial Bold"/>
                <a:sym typeface="Arial Bold"/>
              </a:rPr>
              <a:t>empreinte</a:t>
            </a:r>
            <a:r>
              <a:rPr lang="en-US" sz="1711" b="1" dirty="0">
                <a:solidFill>
                  <a:srgbClr val="00B050"/>
                </a:solidFill>
                <a:latin typeface="Arial Bold"/>
                <a:ea typeface="Arial Bold"/>
                <a:cs typeface="Arial Bold"/>
                <a:sym typeface="Arial Bold"/>
              </a:rPr>
              <a:t> Carbone :</a:t>
            </a:r>
          </a:p>
          <a:p>
            <a:pPr>
              <a:lnSpc>
                <a:spcPts val="4277"/>
              </a:lnSpc>
            </a:pPr>
            <a:r>
              <a:rPr lang="en-US" sz="1711" b="1" dirty="0">
                <a:solidFill>
                  <a:srgbClr val="00B050"/>
                </a:solidFill>
                <a:latin typeface="Arial Bold"/>
                <a:ea typeface="Arial Bold"/>
                <a:cs typeface="Arial Bold"/>
                <a:sym typeface="Arial Bold"/>
              </a:rPr>
              <a:t> </a:t>
            </a:r>
            <a:r>
              <a:rPr lang="en-US" sz="1711" dirty="0">
                <a:solidFill>
                  <a:srgbClr val="00B050"/>
                </a:solidFill>
                <a:latin typeface="Arial"/>
                <a:ea typeface="Arial"/>
                <a:cs typeface="Arial"/>
                <a:sym typeface="Arial"/>
              </a:rPr>
              <a:t>Très </a:t>
            </a:r>
            <a:r>
              <a:rPr lang="en-US" sz="1711" dirty="0" err="1">
                <a:solidFill>
                  <a:srgbClr val="00B050"/>
                </a:solidFill>
                <a:latin typeface="Arial"/>
                <a:ea typeface="Arial"/>
                <a:cs typeface="Arial"/>
                <a:sym typeface="Arial"/>
              </a:rPr>
              <a:t>faibles</a:t>
            </a:r>
            <a:r>
              <a:rPr lang="en-US" sz="1711" dirty="0">
                <a:solidFill>
                  <a:srgbClr val="00B050"/>
                </a:solidFill>
                <a:latin typeface="Arial"/>
                <a:ea typeface="Arial"/>
                <a:cs typeface="Arial"/>
                <a:sym typeface="Arial"/>
              </a:rPr>
              <a:t> </a:t>
            </a:r>
            <a:r>
              <a:rPr lang="en-US" sz="1711" dirty="0" err="1">
                <a:solidFill>
                  <a:srgbClr val="00B050"/>
                </a:solidFill>
                <a:latin typeface="Arial"/>
                <a:ea typeface="Arial"/>
                <a:cs typeface="Arial"/>
                <a:sym typeface="Arial"/>
              </a:rPr>
              <a:t>consommations</a:t>
            </a:r>
            <a:r>
              <a:rPr lang="en-US" sz="1711" dirty="0">
                <a:solidFill>
                  <a:srgbClr val="00B050"/>
                </a:solidFill>
                <a:latin typeface="Arial"/>
                <a:ea typeface="Arial"/>
                <a:cs typeface="Arial"/>
                <a:sym typeface="Arial"/>
              </a:rPr>
              <a:t> </a:t>
            </a:r>
            <a:r>
              <a:rPr lang="en-US" sz="1711" dirty="0" err="1">
                <a:solidFill>
                  <a:srgbClr val="00B050"/>
                </a:solidFill>
                <a:latin typeface="Arial"/>
                <a:ea typeface="Arial"/>
                <a:cs typeface="Arial"/>
                <a:sym typeface="Arial"/>
              </a:rPr>
              <a:t>d’énergies</a:t>
            </a:r>
            <a:endParaRPr lang="en-US" sz="1711" dirty="0">
              <a:solidFill>
                <a:srgbClr val="00B050"/>
              </a:solidFill>
              <a:latin typeface="Arial"/>
              <a:ea typeface="Arial"/>
              <a:cs typeface="Arial"/>
              <a:sym typeface="Arial"/>
            </a:endParaRPr>
          </a:p>
          <a:p>
            <a:pPr>
              <a:lnSpc>
                <a:spcPts val="3786"/>
              </a:lnSpc>
            </a:pPr>
            <a:r>
              <a:rPr lang="en-US" sz="1514" b="1" dirty="0">
                <a:solidFill>
                  <a:srgbClr val="00B050"/>
                </a:solidFill>
                <a:latin typeface="Arial Bold"/>
                <a:ea typeface="Arial Bold"/>
                <a:cs typeface="Arial Bold"/>
                <a:sym typeface="Arial Bold"/>
              </a:rPr>
              <a:t>- </a:t>
            </a:r>
            <a:r>
              <a:rPr lang="en-US" sz="1514" b="1" dirty="0" err="1">
                <a:solidFill>
                  <a:srgbClr val="00B050"/>
                </a:solidFill>
                <a:latin typeface="Arial Bold"/>
                <a:ea typeface="Arial Bold"/>
                <a:cs typeface="Arial Bold"/>
                <a:sym typeface="Arial Bold"/>
              </a:rPr>
              <a:t>Zéro</a:t>
            </a:r>
            <a:r>
              <a:rPr lang="en-US" sz="1514" b="1" dirty="0">
                <a:solidFill>
                  <a:srgbClr val="00B050"/>
                </a:solidFill>
                <a:latin typeface="Arial Bold"/>
                <a:ea typeface="Arial Bold"/>
                <a:cs typeface="Arial Bold"/>
                <a:sym typeface="Arial Bold"/>
              </a:rPr>
              <a:t> </a:t>
            </a:r>
            <a:r>
              <a:rPr lang="en-US" sz="1514" b="1" dirty="0" err="1">
                <a:solidFill>
                  <a:srgbClr val="00B050"/>
                </a:solidFill>
                <a:latin typeface="Arial Bold"/>
                <a:ea typeface="Arial Bold"/>
                <a:cs typeface="Arial Bold"/>
                <a:sym typeface="Arial Bold"/>
              </a:rPr>
              <a:t>Composés</a:t>
            </a:r>
            <a:r>
              <a:rPr lang="en-US" sz="1514" b="1" dirty="0">
                <a:solidFill>
                  <a:srgbClr val="00B050"/>
                </a:solidFill>
                <a:latin typeface="Arial Bold"/>
                <a:ea typeface="Arial Bold"/>
                <a:cs typeface="Arial Bold"/>
                <a:sym typeface="Arial Bold"/>
              </a:rPr>
              <a:t> </a:t>
            </a:r>
            <a:r>
              <a:rPr lang="en-US" sz="1514" b="1" dirty="0" err="1">
                <a:solidFill>
                  <a:srgbClr val="00B050"/>
                </a:solidFill>
                <a:latin typeface="Arial Bold"/>
                <a:ea typeface="Arial Bold"/>
                <a:cs typeface="Arial Bold"/>
                <a:sym typeface="Arial Bold"/>
              </a:rPr>
              <a:t>Organiques</a:t>
            </a:r>
            <a:r>
              <a:rPr lang="en-US" sz="1514" b="1" dirty="0">
                <a:solidFill>
                  <a:srgbClr val="00B050"/>
                </a:solidFill>
                <a:latin typeface="Arial Bold"/>
                <a:ea typeface="Arial Bold"/>
                <a:cs typeface="Arial Bold"/>
                <a:sym typeface="Arial Bold"/>
              </a:rPr>
              <a:t> </a:t>
            </a:r>
            <a:r>
              <a:rPr lang="en-US" sz="1514" b="1" dirty="0" err="1">
                <a:solidFill>
                  <a:srgbClr val="00B050"/>
                </a:solidFill>
                <a:latin typeface="Arial Bold"/>
                <a:ea typeface="Arial Bold"/>
                <a:cs typeface="Arial Bold"/>
                <a:sym typeface="Arial Bold"/>
              </a:rPr>
              <a:t>Volatils</a:t>
            </a:r>
            <a:endParaRPr lang="en-US" sz="1514" b="1" dirty="0">
              <a:solidFill>
                <a:srgbClr val="00B050"/>
              </a:solidFill>
              <a:latin typeface="Arial Bold"/>
              <a:ea typeface="Arial Bold"/>
              <a:cs typeface="Arial Bold"/>
              <a:sym typeface="Arial Bold"/>
            </a:endParaRPr>
          </a:p>
          <a:p>
            <a:pPr>
              <a:lnSpc>
                <a:spcPts val="4277"/>
              </a:lnSpc>
            </a:pPr>
            <a:r>
              <a:rPr lang="en-US" sz="1711" b="1" dirty="0">
                <a:solidFill>
                  <a:srgbClr val="00B050"/>
                </a:solidFill>
                <a:latin typeface="Arial Bold"/>
                <a:ea typeface="Arial Bold"/>
                <a:cs typeface="Arial Bold"/>
                <a:sym typeface="Arial Bold"/>
              </a:rPr>
              <a:t>- Temps Cycle </a:t>
            </a:r>
            <a:r>
              <a:rPr lang="en-US" sz="1711" b="1" dirty="0" err="1">
                <a:solidFill>
                  <a:srgbClr val="00B050"/>
                </a:solidFill>
                <a:latin typeface="Arial Bold"/>
                <a:ea typeface="Arial Bold"/>
                <a:cs typeface="Arial Bold"/>
                <a:sym typeface="Arial Bold"/>
              </a:rPr>
              <a:t>réduit</a:t>
            </a:r>
            <a:endParaRPr lang="en-US" sz="1711" b="1" dirty="0">
              <a:solidFill>
                <a:srgbClr val="00B050"/>
              </a:solidFill>
              <a:latin typeface="Arial Bold"/>
              <a:ea typeface="Arial Bold"/>
              <a:cs typeface="Arial Bold"/>
              <a:sym typeface="Arial Bold"/>
            </a:endParaRPr>
          </a:p>
          <a:p>
            <a:pPr>
              <a:lnSpc>
                <a:spcPts val="4277"/>
              </a:lnSpc>
            </a:pPr>
            <a:r>
              <a:rPr lang="en-US" sz="1711" b="1" dirty="0">
                <a:solidFill>
                  <a:srgbClr val="00B050"/>
                </a:solidFill>
                <a:latin typeface="Arial Bold"/>
                <a:ea typeface="Arial Bold"/>
                <a:cs typeface="Arial Bold"/>
                <a:sym typeface="Arial Bold"/>
              </a:rPr>
              <a:t>- </a:t>
            </a:r>
            <a:r>
              <a:rPr lang="en-US" sz="1711" b="1" dirty="0" err="1">
                <a:solidFill>
                  <a:srgbClr val="00B050"/>
                </a:solidFill>
                <a:latin typeface="Arial Bold"/>
                <a:ea typeface="Arial Bold"/>
                <a:cs typeface="Arial Bold"/>
                <a:sym typeface="Arial Bold"/>
              </a:rPr>
              <a:t>Flexibilité</a:t>
            </a:r>
            <a:r>
              <a:rPr lang="en-US" sz="1711" b="1" dirty="0">
                <a:solidFill>
                  <a:srgbClr val="00B050"/>
                </a:solidFill>
                <a:latin typeface="Arial Bold"/>
                <a:ea typeface="Arial Bold"/>
                <a:cs typeface="Arial Bold"/>
                <a:sym typeface="Arial Bold"/>
              </a:rPr>
              <a:t> et </a:t>
            </a:r>
            <a:r>
              <a:rPr lang="en-US" sz="1711" b="1" dirty="0" err="1">
                <a:solidFill>
                  <a:srgbClr val="00B050"/>
                </a:solidFill>
                <a:latin typeface="Arial Bold"/>
                <a:ea typeface="Arial Bold"/>
                <a:cs typeface="Arial Bold"/>
                <a:sym typeface="Arial Bold"/>
              </a:rPr>
              <a:t>réactivité</a:t>
            </a:r>
            <a:endParaRPr lang="en-US" sz="1711" b="1" dirty="0">
              <a:solidFill>
                <a:srgbClr val="00B050"/>
              </a:solidFill>
              <a:latin typeface="Arial Bold"/>
              <a:ea typeface="Arial Bold"/>
              <a:cs typeface="Arial Bold"/>
              <a:sym typeface="Arial Bold"/>
            </a:endParaRPr>
          </a:p>
        </p:txBody>
      </p:sp>
      <p:sp>
        <p:nvSpPr>
          <p:cNvPr id="37" name="AutoShape 37"/>
          <p:cNvSpPr/>
          <p:nvPr/>
        </p:nvSpPr>
        <p:spPr>
          <a:xfrm flipH="1">
            <a:off x="7829188" y="3165153"/>
            <a:ext cx="3717134" cy="0"/>
          </a:xfrm>
          <a:prstGeom prst="line">
            <a:avLst/>
          </a:prstGeom>
          <a:ln w="19050" cap="flat">
            <a:solidFill>
              <a:srgbClr val="4472C4">
                <a:alpha val="60784"/>
              </a:srgbClr>
            </a:solidFill>
            <a:prstDash val="solid"/>
            <a:headEnd type="none" w="sm" len="sm"/>
            <a:tailEnd type="none" w="sm" len="sm"/>
          </a:ln>
        </p:spPr>
        <p:txBody>
          <a:bodyPr/>
          <a:lstStyle/>
          <a:p>
            <a:endParaRPr lang="fr-FR" sz="1200"/>
          </a:p>
        </p:txBody>
      </p:sp>
      <p:sp>
        <p:nvSpPr>
          <p:cNvPr id="38" name="AutoShape 38"/>
          <p:cNvSpPr/>
          <p:nvPr/>
        </p:nvSpPr>
        <p:spPr>
          <a:xfrm flipH="1">
            <a:off x="7829188" y="3717603"/>
            <a:ext cx="3717134" cy="0"/>
          </a:xfrm>
          <a:prstGeom prst="line">
            <a:avLst/>
          </a:prstGeom>
          <a:ln w="19050" cap="flat">
            <a:solidFill>
              <a:srgbClr val="4472C4">
                <a:alpha val="60784"/>
              </a:srgbClr>
            </a:solidFill>
            <a:prstDash val="solid"/>
            <a:headEnd type="none" w="sm" len="sm"/>
            <a:tailEnd type="none" w="sm" len="sm"/>
          </a:ln>
        </p:spPr>
        <p:txBody>
          <a:bodyPr/>
          <a:lstStyle/>
          <a:p>
            <a:endParaRPr lang="fr-FR" sz="1200"/>
          </a:p>
        </p:txBody>
      </p:sp>
      <p:sp>
        <p:nvSpPr>
          <p:cNvPr id="39" name="AutoShape 39"/>
          <p:cNvSpPr/>
          <p:nvPr/>
        </p:nvSpPr>
        <p:spPr>
          <a:xfrm flipH="1">
            <a:off x="7843952" y="4275845"/>
            <a:ext cx="3717134" cy="0"/>
          </a:xfrm>
          <a:prstGeom prst="line">
            <a:avLst/>
          </a:prstGeom>
          <a:ln w="19050" cap="flat">
            <a:solidFill>
              <a:srgbClr val="4472C4">
                <a:alpha val="60784"/>
              </a:srgbClr>
            </a:solidFill>
            <a:prstDash val="solid"/>
            <a:headEnd type="none" w="sm" len="sm"/>
            <a:tailEnd type="none" w="sm" len="sm"/>
          </a:ln>
        </p:spPr>
        <p:txBody>
          <a:bodyPr/>
          <a:lstStyle/>
          <a:p>
            <a:endParaRPr lang="fr-FR" sz="1200"/>
          </a:p>
        </p:txBody>
      </p:sp>
      <p:sp>
        <p:nvSpPr>
          <p:cNvPr id="40" name="AutoShape 40"/>
          <p:cNvSpPr/>
          <p:nvPr/>
        </p:nvSpPr>
        <p:spPr>
          <a:xfrm flipH="1">
            <a:off x="7829188" y="4828295"/>
            <a:ext cx="3717134" cy="0"/>
          </a:xfrm>
          <a:prstGeom prst="line">
            <a:avLst/>
          </a:prstGeom>
          <a:ln w="19050" cap="flat">
            <a:solidFill>
              <a:srgbClr val="4472C4">
                <a:alpha val="60784"/>
              </a:srgbClr>
            </a:solidFill>
            <a:prstDash val="solid"/>
            <a:headEnd type="none" w="sm" len="sm"/>
            <a:tailEnd type="none" w="sm" len="sm"/>
          </a:ln>
        </p:spPr>
        <p:txBody>
          <a:bodyPr/>
          <a:lstStyle/>
          <a:p>
            <a:endParaRPr lang="fr-FR" sz="1200"/>
          </a:p>
        </p:txBody>
      </p:sp>
      <p:sp>
        <p:nvSpPr>
          <p:cNvPr id="41" name="AutoShape 41"/>
          <p:cNvSpPr/>
          <p:nvPr/>
        </p:nvSpPr>
        <p:spPr>
          <a:xfrm flipH="1">
            <a:off x="7843952" y="5298149"/>
            <a:ext cx="3717134" cy="0"/>
          </a:xfrm>
          <a:prstGeom prst="line">
            <a:avLst/>
          </a:prstGeom>
          <a:ln w="19050" cap="flat">
            <a:solidFill>
              <a:srgbClr val="4472C4">
                <a:alpha val="60784"/>
              </a:srgbClr>
            </a:solidFill>
            <a:prstDash val="solid"/>
            <a:headEnd type="none" w="sm" len="sm"/>
            <a:tailEnd type="none" w="sm" len="sm"/>
          </a:ln>
        </p:spPr>
        <p:txBody>
          <a:bodyPr/>
          <a:lstStyle/>
          <a:p>
            <a:endParaRPr lang="fr-FR" sz="1200"/>
          </a:p>
        </p:txBody>
      </p:sp>
      <p:sp>
        <p:nvSpPr>
          <p:cNvPr id="42" name="Freeform 42"/>
          <p:cNvSpPr/>
          <p:nvPr/>
        </p:nvSpPr>
        <p:spPr>
          <a:xfrm>
            <a:off x="7293030" y="5399256"/>
            <a:ext cx="413125" cy="417297"/>
          </a:xfrm>
          <a:custGeom>
            <a:avLst/>
            <a:gdLst/>
            <a:ahLst/>
            <a:cxnLst/>
            <a:rect l="l" t="t" r="r" b="b"/>
            <a:pathLst>
              <a:path w="619687" h="625946">
                <a:moveTo>
                  <a:pt x="0" y="0"/>
                </a:moveTo>
                <a:lnTo>
                  <a:pt x="619687" y="0"/>
                </a:lnTo>
                <a:lnTo>
                  <a:pt x="619687" y="625947"/>
                </a:lnTo>
                <a:lnTo>
                  <a:pt x="0" y="625947"/>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fr-FR" sz="1200"/>
          </a:p>
        </p:txBody>
      </p:sp>
      <p:sp>
        <p:nvSpPr>
          <p:cNvPr id="43" name="Freeform 43"/>
          <p:cNvSpPr/>
          <p:nvPr/>
        </p:nvSpPr>
        <p:spPr>
          <a:xfrm>
            <a:off x="7282086" y="4828296"/>
            <a:ext cx="424069" cy="413467"/>
          </a:xfrm>
          <a:custGeom>
            <a:avLst/>
            <a:gdLst/>
            <a:ahLst/>
            <a:cxnLst/>
            <a:rect l="l" t="t" r="r" b="b"/>
            <a:pathLst>
              <a:path w="636104" h="620201">
                <a:moveTo>
                  <a:pt x="0" y="0"/>
                </a:moveTo>
                <a:lnTo>
                  <a:pt x="636104" y="0"/>
                </a:lnTo>
                <a:lnTo>
                  <a:pt x="636104" y="620202"/>
                </a:lnTo>
                <a:lnTo>
                  <a:pt x="0" y="620202"/>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fr-FR" sz="1200"/>
          </a:p>
        </p:txBody>
      </p:sp>
      <p:sp>
        <p:nvSpPr>
          <p:cNvPr id="44" name="Freeform 44"/>
          <p:cNvSpPr/>
          <p:nvPr/>
        </p:nvSpPr>
        <p:spPr>
          <a:xfrm>
            <a:off x="7324625" y="4352156"/>
            <a:ext cx="404908" cy="384663"/>
          </a:xfrm>
          <a:custGeom>
            <a:avLst/>
            <a:gdLst/>
            <a:ahLst/>
            <a:cxnLst/>
            <a:rect l="l" t="t" r="r" b="b"/>
            <a:pathLst>
              <a:path w="607362" h="576994">
                <a:moveTo>
                  <a:pt x="0" y="0"/>
                </a:moveTo>
                <a:lnTo>
                  <a:pt x="607362" y="0"/>
                </a:lnTo>
                <a:lnTo>
                  <a:pt x="607362" y="576995"/>
                </a:lnTo>
                <a:lnTo>
                  <a:pt x="0" y="576995"/>
                </a:lnTo>
                <a:lnTo>
                  <a:pt x="0" y="0"/>
                </a:lnTo>
                <a:close/>
              </a:path>
            </a:pathLst>
          </a:custGeom>
          <a:blipFill>
            <a:blip r:embed="rId11"/>
            <a:stretch>
              <a:fillRect/>
            </a:stretch>
          </a:blipFill>
        </p:spPr>
        <p:txBody>
          <a:bodyPr/>
          <a:lstStyle/>
          <a:p>
            <a:endParaRPr lang="fr-FR" sz="1200"/>
          </a:p>
        </p:txBody>
      </p:sp>
      <p:sp>
        <p:nvSpPr>
          <p:cNvPr id="45" name="Freeform 45"/>
          <p:cNvSpPr/>
          <p:nvPr/>
        </p:nvSpPr>
        <p:spPr>
          <a:xfrm>
            <a:off x="7293030" y="2811492"/>
            <a:ext cx="447448" cy="274062"/>
          </a:xfrm>
          <a:custGeom>
            <a:avLst/>
            <a:gdLst/>
            <a:ahLst/>
            <a:cxnLst/>
            <a:rect l="l" t="t" r="r" b="b"/>
            <a:pathLst>
              <a:path w="671172" h="411093">
                <a:moveTo>
                  <a:pt x="0" y="0"/>
                </a:moveTo>
                <a:lnTo>
                  <a:pt x="671172" y="0"/>
                </a:lnTo>
                <a:lnTo>
                  <a:pt x="671172" y="411092"/>
                </a:lnTo>
                <a:lnTo>
                  <a:pt x="0" y="411092"/>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fr-FR" sz="1200"/>
          </a:p>
        </p:txBody>
      </p:sp>
      <p:sp>
        <p:nvSpPr>
          <p:cNvPr id="46" name="Freeform 46"/>
          <p:cNvSpPr/>
          <p:nvPr/>
        </p:nvSpPr>
        <p:spPr>
          <a:xfrm>
            <a:off x="7293030" y="3494939"/>
            <a:ext cx="413125" cy="447831"/>
          </a:xfrm>
          <a:custGeom>
            <a:avLst/>
            <a:gdLst/>
            <a:ahLst/>
            <a:cxnLst/>
            <a:rect l="l" t="t" r="r" b="b"/>
            <a:pathLst>
              <a:path w="619687" h="671747">
                <a:moveTo>
                  <a:pt x="0" y="0"/>
                </a:moveTo>
                <a:lnTo>
                  <a:pt x="619687" y="0"/>
                </a:lnTo>
                <a:lnTo>
                  <a:pt x="619687" y="671748"/>
                </a:lnTo>
                <a:lnTo>
                  <a:pt x="0" y="671748"/>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fr-FR" sz="1200"/>
          </a:p>
        </p:txBody>
      </p:sp>
      <p:sp>
        <p:nvSpPr>
          <p:cNvPr id="47" name="AutoShape 47"/>
          <p:cNvSpPr/>
          <p:nvPr/>
        </p:nvSpPr>
        <p:spPr>
          <a:xfrm flipH="1">
            <a:off x="7215260" y="2556776"/>
            <a:ext cx="4331062" cy="0"/>
          </a:xfrm>
          <a:prstGeom prst="line">
            <a:avLst/>
          </a:prstGeom>
          <a:ln w="19050" cap="flat">
            <a:solidFill>
              <a:srgbClr val="4472C4">
                <a:alpha val="60784"/>
              </a:srgbClr>
            </a:solidFill>
            <a:prstDash val="solid"/>
            <a:headEnd type="none" w="sm" len="sm"/>
            <a:tailEnd type="none" w="sm" len="sm"/>
          </a:ln>
        </p:spPr>
        <p:txBody>
          <a:bodyPr/>
          <a:lstStyle/>
          <a:p>
            <a:endParaRPr lang="fr-FR" sz="1200"/>
          </a:p>
        </p:txBody>
      </p:sp>
      <p:sp>
        <p:nvSpPr>
          <p:cNvPr id="51" name="TextBox 51"/>
          <p:cNvSpPr txBox="1"/>
          <p:nvPr/>
        </p:nvSpPr>
        <p:spPr>
          <a:xfrm>
            <a:off x="388621" y="201930"/>
            <a:ext cx="4986568" cy="348942"/>
          </a:xfrm>
          <a:prstGeom prst="rect">
            <a:avLst/>
          </a:prstGeom>
        </p:spPr>
        <p:txBody>
          <a:bodyPr wrap="square" lIns="0" tIns="0" rIns="0" bIns="0" rtlCol="0" anchor="t">
            <a:spAutoFit/>
          </a:bodyPr>
          <a:lstStyle/>
          <a:p>
            <a:pPr>
              <a:lnSpc>
                <a:spcPts val="2880"/>
              </a:lnSpc>
            </a:pPr>
            <a:r>
              <a:rPr lang="en-US" sz="2400" b="1" dirty="0">
                <a:solidFill>
                  <a:srgbClr val="FFFFFF"/>
                </a:solidFill>
                <a:latin typeface="Arial Bold"/>
                <a:ea typeface="Arial Bold"/>
                <a:cs typeface="Arial Bold"/>
                <a:sym typeface="Arial Bold"/>
              </a:rPr>
              <a:t>HMR Expert – Jet </a:t>
            </a:r>
            <a:r>
              <a:rPr lang="en-US" sz="2400" b="1" dirty="0" err="1">
                <a:solidFill>
                  <a:srgbClr val="FFFFFF"/>
                </a:solidFill>
                <a:latin typeface="Arial Bold"/>
                <a:ea typeface="Arial Bold"/>
                <a:cs typeface="Arial Bold"/>
                <a:sym typeface="Arial Bold"/>
              </a:rPr>
              <a:t>d’encre</a:t>
            </a:r>
            <a:endParaRPr lang="en-US" sz="2400" b="1" dirty="0">
              <a:solidFill>
                <a:srgbClr val="FFFFFF"/>
              </a:solidFill>
              <a:latin typeface="Arial Bold"/>
              <a:ea typeface="Arial Bold"/>
              <a:cs typeface="Arial Bold"/>
              <a:sym typeface="Arial Bold"/>
            </a:endParaRPr>
          </a:p>
        </p:txBody>
      </p:sp>
      <p:sp>
        <p:nvSpPr>
          <p:cNvPr id="52" name="TextBox 52"/>
          <p:cNvSpPr txBox="1"/>
          <p:nvPr/>
        </p:nvSpPr>
        <p:spPr>
          <a:xfrm>
            <a:off x="2697779" y="1279468"/>
            <a:ext cx="8377523" cy="348942"/>
          </a:xfrm>
          <a:prstGeom prst="rect">
            <a:avLst/>
          </a:prstGeom>
        </p:spPr>
        <p:txBody>
          <a:bodyPr lIns="0" tIns="0" rIns="0" bIns="0" rtlCol="0" anchor="t">
            <a:spAutoFit/>
          </a:bodyPr>
          <a:lstStyle/>
          <a:p>
            <a:pPr algn="ctr">
              <a:lnSpc>
                <a:spcPts val="2880"/>
              </a:lnSpc>
            </a:pPr>
            <a:r>
              <a:rPr lang="en-US" sz="2400" b="1" dirty="0">
                <a:solidFill>
                  <a:srgbClr val="000000"/>
                </a:solidFill>
                <a:latin typeface="Arial Bold"/>
                <a:ea typeface="Arial Bold"/>
                <a:cs typeface="Arial Bold"/>
                <a:sym typeface="Arial Bold"/>
              </a:rPr>
              <a:t>Deux technologies </a:t>
            </a:r>
            <a:r>
              <a:rPr lang="en-US" sz="2400" b="1" dirty="0" err="1">
                <a:solidFill>
                  <a:srgbClr val="000000"/>
                </a:solidFill>
                <a:latin typeface="Arial Bold"/>
                <a:ea typeface="Arial Bold"/>
                <a:cs typeface="Arial Bold"/>
                <a:sym typeface="Arial Bold"/>
              </a:rPr>
              <a:t>d’impression</a:t>
            </a:r>
            <a:r>
              <a:rPr lang="en-US" sz="2400" b="1" dirty="0">
                <a:solidFill>
                  <a:srgbClr val="000000"/>
                </a:solidFill>
                <a:latin typeface="Arial Bold"/>
                <a:ea typeface="Arial Bold"/>
                <a:cs typeface="Arial Bold"/>
                <a:sym typeface="Arial Bold"/>
              </a:rPr>
              <a:t> </a:t>
            </a:r>
            <a:r>
              <a:rPr lang="en-US" sz="2400" b="1" dirty="0" err="1">
                <a:solidFill>
                  <a:srgbClr val="000000"/>
                </a:solidFill>
                <a:latin typeface="Arial Bold"/>
                <a:ea typeface="Arial Bold"/>
                <a:cs typeface="Arial Bold"/>
                <a:sym typeface="Arial Bold"/>
              </a:rPr>
              <a:t>dérivées</a:t>
            </a:r>
            <a:r>
              <a:rPr lang="en-US" sz="2400" b="1" dirty="0">
                <a:solidFill>
                  <a:srgbClr val="000000"/>
                </a:solidFill>
                <a:latin typeface="Arial Bold"/>
                <a:ea typeface="Arial Bold"/>
                <a:cs typeface="Arial Bold"/>
                <a:sym typeface="Arial Bold"/>
              </a:rPr>
              <a:t> du jet </a:t>
            </a:r>
            <a:r>
              <a:rPr lang="en-US" sz="2400" b="1" dirty="0" err="1">
                <a:solidFill>
                  <a:srgbClr val="000000"/>
                </a:solidFill>
                <a:latin typeface="Arial Bold"/>
                <a:ea typeface="Arial Bold"/>
                <a:cs typeface="Arial Bold"/>
                <a:sym typeface="Arial Bold"/>
              </a:rPr>
              <a:t>d’encre</a:t>
            </a:r>
            <a:r>
              <a:rPr lang="en-US" sz="2400" b="1" dirty="0">
                <a:solidFill>
                  <a:srgbClr val="000000"/>
                </a:solidFill>
                <a:latin typeface="Arial Bold"/>
                <a:ea typeface="Arial Bold"/>
                <a:cs typeface="Arial Bold"/>
                <a:sym typeface="Arial Bold"/>
              </a:rPr>
              <a:t> :</a:t>
            </a:r>
          </a:p>
        </p:txBody>
      </p:sp>
      <p:sp>
        <p:nvSpPr>
          <p:cNvPr id="53" name="TextBox 53"/>
          <p:cNvSpPr txBox="1"/>
          <p:nvPr/>
        </p:nvSpPr>
        <p:spPr>
          <a:xfrm>
            <a:off x="1625148" y="2935823"/>
            <a:ext cx="1709787" cy="641201"/>
          </a:xfrm>
          <a:prstGeom prst="rect">
            <a:avLst/>
          </a:prstGeom>
        </p:spPr>
        <p:txBody>
          <a:bodyPr lIns="0" tIns="0" rIns="0" bIns="0" rtlCol="0" anchor="t">
            <a:spAutoFit/>
          </a:bodyPr>
          <a:lstStyle/>
          <a:p>
            <a:pPr>
              <a:lnSpc>
                <a:spcPts val="2529"/>
              </a:lnSpc>
            </a:pPr>
            <a:r>
              <a:rPr lang="en-US" sz="2107" b="1">
                <a:solidFill>
                  <a:srgbClr val="0368B1"/>
                </a:solidFill>
                <a:latin typeface="Arial Bold"/>
                <a:ea typeface="Arial Bold"/>
                <a:cs typeface="Arial Bold"/>
                <a:sym typeface="Arial Bold"/>
              </a:rPr>
              <a:t>Sublimation</a:t>
            </a:r>
          </a:p>
          <a:p>
            <a:pPr>
              <a:lnSpc>
                <a:spcPts val="2529"/>
              </a:lnSpc>
            </a:pPr>
            <a:r>
              <a:rPr lang="en-US" sz="2107" b="1">
                <a:solidFill>
                  <a:srgbClr val="0368B1"/>
                </a:solidFill>
                <a:latin typeface="Arial Bold"/>
                <a:ea typeface="Arial Bold"/>
                <a:cs typeface="Arial Bold"/>
                <a:sym typeface="Arial Bold"/>
              </a:rPr>
              <a:t>thermique</a:t>
            </a:r>
          </a:p>
        </p:txBody>
      </p:sp>
      <p:sp>
        <p:nvSpPr>
          <p:cNvPr id="54" name="TextBox 54"/>
          <p:cNvSpPr txBox="1"/>
          <p:nvPr/>
        </p:nvSpPr>
        <p:spPr>
          <a:xfrm>
            <a:off x="1625148" y="4904720"/>
            <a:ext cx="1709787" cy="961802"/>
          </a:xfrm>
          <a:prstGeom prst="rect">
            <a:avLst/>
          </a:prstGeom>
        </p:spPr>
        <p:txBody>
          <a:bodyPr lIns="0" tIns="0" rIns="0" bIns="0" rtlCol="0" anchor="t">
            <a:spAutoFit/>
          </a:bodyPr>
          <a:lstStyle/>
          <a:p>
            <a:pPr>
              <a:lnSpc>
                <a:spcPts val="2529"/>
              </a:lnSpc>
            </a:pPr>
            <a:r>
              <a:rPr lang="en-US" sz="2107" b="1">
                <a:solidFill>
                  <a:srgbClr val="0368B1"/>
                </a:solidFill>
                <a:latin typeface="Arial Bold"/>
                <a:ea typeface="Arial Bold"/>
                <a:cs typeface="Arial Bold"/>
                <a:sym typeface="Arial Bold"/>
              </a:rPr>
              <a:t>IJ DOD</a:t>
            </a:r>
          </a:p>
          <a:p>
            <a:pPr>
              <a:lnSpc>
                <a:spcPts val="2529"/>
              </a:lnSpc>
            </a:pPr>
            <a:r>
              <a:rPr lang="en-US" sz="2107" b="1">
                <a:solidFill>
                  <a:srgbClr val="0368B1"/>
                </a:solidFill>
                <a:latin typeface="Arial Bold"/>
                <a:ea typeface="Arial Bold"/>
                <a:cs typeface="Arial Bold"/>
                <a:sym typeface="Arial Bold"/>
              </a:rPr>
              <a:t>« séchage »</a:t>
            </a:r>
          </a:p>
          <a:p>
            <a:pPr>
              <a:lnSpc>
                <a:spcPts val="2529"/>
              </a:lnSpc>
            </a:pPr>
            <a:r>
              <a:rPr lang="en-US" sz="2107" b="1">
                <a:solidFill>
                  <a:srgbClr val="0368B1"/>
                </a:solidFill>
                <a:latin typeface="Arial Bold"/>
                <a:ea typeface="Arial Bold"/>
                <a:cs typeface="Arial Bold"/>
                <a:sym typeface="Arial Bold"/>
              </a:rPr>
              <a:t>UV LED</a:t>
            </a:r>
          </a:p>
        </p:txBody>
      </p:sp>
      <p:sp>
        <p:nvSpPr>
          <p:cNvPr id="55" name="TextBox 55"/>
          <p:cNvSpPr txBox="1"/>
          <p:nvPr/>
        </p:nvSpPr>
        <p:spPr>
          <a:xfrm>
            <a:off x="7621607" y="2092923"/>
            <a:ext cx="3884593" cy="294953"/>
          </a:xfrm>
          <a:prstGeom prst="rect">
            <a:avLst/>
          </a:prstGeom>
        </p:spPr>
        <p:txBody>
          <a:bodyPr lIns="0" tIns="0" rIns="0" bIns="0" rtlCol="0" anchor="t">
            <a:spAutoFit/>
          </a:bodyPr>
          <a:lstStyle/>
          <a:p>
            <a:pPr>
              <a:lnSpc>
                <a:spcPts val="2320"/>
              </a:lnSpc>
            </a:pPr>
            <a:r>
              <a:rPr lang="en-US" sz="1933" b="1">
                <a:solidFill>
                  <a:srgbClr val="004AAD"/>
                </a:solidFill>
                <a:latin typeface="Arial Bold"/>
                <a:ea typeface="Arial Bold"/>
                <a:cs typeface="Arial Bold"/>
                <a:sym typeface="Arial Bold"/>
              </a:rPr>
              <a:t>Intérêts et avantages communs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5560" y="-9474"/>
            <a:ext cx="12262542" cy="910761"/>
            <a:chOff x="0" y="0"/>
            <a:chExt cx="24525084" cy="1821523"/>
          </a:xfrm>
        </p:grpSpPr>
        <p:sp>
          <p:nvSpPr>
            <p:cNvPr id="3" name="Freeform 3"/>
            <p:cNvSpPr/>
            <p:nvPr/>
          </p:nvSpPr>
          <p:spPr>
            <a:xfrm>
              <a:off x="0" y="0"/>
              <a:ext cx="24525097" cy="1821561"/>
            </a:xfrm>
            <a:custGeom>
              <a:avLst/>
              <a:gdLst/>
              <a:ahLst/>
              <a:cxnLst/>
              <a:rect l="l" t="t" r="r" b="b"/>
              <a:pathLst>
                <a:path w="24525097" h="1821561">
                  <a:moveTo>
                    <a:pt x="0" y="0"/>
                  </a:moveTo>
                  <a:lnTo>
                    <a:pt x="24525097" y="0"/>
                  </a:lnTo>
                  <a:lnTo>
                    <a:pt x="24525097" y="1821561"/>
                  </a:lnTo>
                  <a:lnTo>
                    <a:pt x="0" y="1821561"/>
                  </a:lnTo>
                  <a:lnTo>
                    <a:pt x="0" y="0"/>
                  </a:lnTo>
                  <a:close/>
                </a:path>
              </a:pathLst>
            </a:custGeom>
            <a:blipFill>
              <a:blip r:embed="rId2"/>
              <a:stretch>
                <a:fillRect t="-439904" b="-217298"/>
              </a:stretch>
            </a:blipFill>
          </p:spPr>
          <p:txBody>
            <a:bodyPr/>
            <a:lstStyle/>
            <a:p>
              <a:endParaRPr lang="fr-FR" sz="1200"/>
            </a:p>
          </p:txBody>
        </p:sp>
      </p:grpSp>
      <p:grpSp>
        <p:nvGrpSpPr>
          <p:cNvPr id="4" name="Group 4"/>
          <p:cNvGrpSpPr/>
          <p:nvPr/>
        </p:nvGrpSpPr>
        <p:grpSpPr>
          <a:xfrm rot="-10800000">
            <a:off x="-35560" y="856552"/>
            <a:ext cx="12268200" cy="107010"/>
            <a:chOff x="0" y="0"/>
            <a:chExt cx="24536400" cy="214020"/>
          </a:xfrm>
        </p:grpSpPr>
        <p:sp>
          <p:nvSpPr>
            <p:cNvPr id="5" name="Freeform 5"/>
            <p:cNvSpPr/>
            <p:nvPr/>
          </p:nvSpPr>
          <p:spPr>
            <a:xfrm>
              <a:off x="0" y="0"/>
              <a:ext cx="24536400" cy="213995"/>
            </a:xfrm>
            <a:custGeom>
              <a:avLst/>
              <a:gdLst/>
              <a:ahLst/>
              <a:cxnLst/>
              <a:rect l="l" t="t" r="r" b="b"/>
              <a:pathLst>
                <a:path w="24536400" h="213995">
                  <a:moveTo>
                    <a:pt x="0" y="0"/>
                  </a:moveTo>
                  <a:lnTo>
                    <a:pt x="24536400" y="0"/>
                  </a:lnTo>
                  <a:lnTo>
                    <a:pt x="24536400" y="213995"/>
                  </a:lnTo>
                  <a:lnTo>
                    <a:pt x="0" y="213995"/>
                  </a:lnTo>
                  <a:close/>
                </a:path>
              </a:pathLst>
            </a:custGeom>
            <a:solidFill>
              <a:srgbClr val="E6000E"/>
            </a:solidFill>
          </p:spPr>
          <p:txBody>
            <a:bodyPr/>
            <a:lstStyle/>
            <a:p>
              <a:endParaRPr lang="fr-FR" sz="1200"/>
            </a:p>
          </p:txBody>
        </p:sp>
      </p:grpSp>
      <p:sp>
        <p:nvSpPr>
          <p:cNvPr id="6" name="TextBox 6"/>
          <p:cNvSpPr txBox="1"/>
          <p:nvPr/>
        </p:nvSpPr>
        <p:spPr>
          <a:xfrm>
            <a:off x="388620" y="201930"/>
            <a:ext cx="8174612" cy="348942"/>
          </a:xfrm>
          <a:prstGeom prst="rect">
            <a:avLst/>
          </a:prstGeom>
        </p:spPr>
        <p:txBody>
          <a:bodyPr wrap="square" lIns="0" tIns="0" rIns="0" bIns="0" rtlCol="0" anchor="t">
            <a:spAutoFit/>
          </a:bodyPr>
          <a:lstStyle/>
          <a:p>
            <a:pPr>
              <a:lnSpc>
                <a:spcPts val="2880"/>
              </a:lnSpc>
            </a:pPr>
            <a:r>
              <a:rPr lang="en-US" sz="2400" b="1" dirty="0">
                <a:solidFill>
                  <a:srgbClr val="FFFFFF"/>
                </a:solidFill>
                <a:latin typeface="Arial Bold"/>
                <a:ea typeface="Arial Bold"/>
                <a:cs typeface="Arial Bold"/>
                <a:sym typeface="Arial Bold"/>
              </a:rPr>
              <a:t>HMR Expert – Jet </a:t>
            </a:r>
            <a:r>
              <a:rPr lang="en-US" sz="2400" b="1" dirty="0" err="1">
                <a:solidFill>
                  <a:srgbClr val="FFFFFF"/>
                </a:solidFill>
                <a:latin typeface="Arial Bold"/>
                <a:ea typeface="Arial Bold"/>
                <a:cs typeface="Arial Bold"/>
                <a:sym typeface="Arial Bold"/>
              </a:rPr>
              <a:t>d’encre</a:t>
            </a:r>
            <a:r>
              <a:rPr lang="en-US" sz="2400" b="1" dirty="0">
                <a:solidFill>
                  <a:srgbClr val="FFFFFF"/>
                </a:solidFill>
                <a:latin typeface="Arial Bold"/>
                <a:ea typeface="Arial Bold"/>
                <a:cs typeface="Arial Bold"/>
                <a:sym typeface="Arial Bold"/>
              </a:rPr>
              <a:t> - Principe DOD</a:t>
            </a:r>
            <a:endParaRPr lang="en-US" sz="2400" b="1" dirty="0">
              <a:solidFill>
                <a:srgbClr val="C00000"/>
              </a:solidFill>
              <a:latin typeface="Arial Bold"/>
              <a:ea typeface="Arial Bold"/>
              <a:cs typeface="Arial Bold"/>
              <a:sym typeface="Arial Bold"/>
            </a:endParaRPr>
          </a:p>
        </p:txBody>
      </p:sp>
      <p:grpSp>
        <p:nvGrpSpPr>
          <p:cNvPr id="10" name="Group 10"/>
          <p:cNvGrpSpPr/>
          <p:nvPr/>
        </p:nvGrpSpPr>
        <p:grpSpPr>
          <a:xfrm>
            <a:off x="468657" y="6276005"/>
            <a:ext cx="950925" cy="855883"/>
            <a:chOff x="0" y="0"/>
            <a:chExt cx="1494066" cy="1344740"/>
          </a:xfrm>
        </p:grpSpPr>
        <p:sp>
          <p:nvSpPr>
            <p:cNvPr id="11" name="Freeform 11"/>
            <p:cNvSpPr/>
            <p:nvPr/>
          </p:nvSpPr>
          <p:spPr>
            <a:xfrm>
              <a:off x="0" y="0"/>
              <a:ext cx="1494028" cy="1344803"/>
            </a:xfrm>
            <a:custGeom>
              <a:avLst/>
              <a:gdLst/>
              <a:ahLst/>
              <a:cxnLst/>
              <a:rect l="l" t="t" r="r" b="b"/>
              <a:pathLst>
                <a:path w="1494028" h="1344803">
                  <a:moveTo>
                    <a:pt x="0" y="0"/>
                  </a:moveTo>
                  <a:lnTo>
                    <a:pt x="1494028" y="0"/>
                  </a:lnTo>
                  <a:lnTo>
                    <a:pt x="1494028" y="1344803"/>
                  </a:lnTo>
                  <a:lnTo>
                    <a:pt x="0" y="1344803"/>
                  </a:lnTo>
                  <a:lnTo>
                    <a:pt x="0" y="0"/>
                  </a:lnTo>
                  <a:close/>
                </a:path>
              </a:pathLst>
            </a:custGeom>
            <a:blipFill>
              <a:blip r:embed="rId3"/>
              <a:stretch>
                <a:fillRect r="-572328" b="40927"/>
              </a:stretch>
            </a:blipFill>
          </p:spPr>
          <p:txBody>
            <a:bodyPr/>
            <a:lstStyle/>
            <a:p>
              <a:endParaRPr lang="fr-FR" sz="1200"/>
            </a:p>
          </p:txBody>
        </p:sp>
      </p:grpSp>
      <p:sp>
        <p:nvSpPr>
          <p:cNvPr id="12" name="AutoShape 12"/>
          <p:cNvSpPr/>
          <p:nvPr/>
        </p:nvSpPr>
        <p:spPr>
          <a:xfrm>
            <a:off x="468657" y="6172200"/>
            <a:ext cx="11165114" cy="0"/>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grpSp>
        <p:nvGrpSpPr>
          <p:cNvPr id="13" name="Group 13"/>
          <p:cNvGrpSpPr/>
          <p:nvPr/>
        </p:nvGrpSpPr>
        <p:grpSpPr>
          <a:xfrm>
            <a:off x="11312554" y="6314104"/>
            <a:ext cx="354623" cy="414561"/>
            <a:chOff x="0" y="0"/>
            <a:chExt cx="709246" cy="829121"/>
          </a:xfrm>
        </p:grpSpPr>
        <p:sp>
          <p:nvSpPr>
            <p:cNvPr id="14" name="Freeform 14"/>
            <p:cNvSpPr/>
            <p:nvPr/>
          </p:nvSpPr>
          <p:spPr>
            <a:xfrm>
              <a:off x="0" y="0"/>
              <a:ext cx="709246" cy="829121"/>
            </a:xfrm>
            <a:custGeom>
              <a:avLst/>
              <a:gdLst/>
              <a:ahLst/>
              <a:cxnLst/>
              <a:rect l="l" t="t" r="r" b="b"/>
              <a:pathLst>
                <a:path w="709246" h="829121">
                  <a:moveTo>
                    <a:pt x="0" y="0"/>
                  </a:moveTo>
                  <a:lnTo>
                    <a:pt x="709246" y="0"/>
                  </a:lnTo>
                  <a:lnTo>
                    <a:pt x="709246" y="829121"/>
                  </a:lnTo>
                  <a:lnTo>
                    <a:pt x="0" y="829121"/>
                  </a:lnTo>
                  <a:close/>
                </a:path>
              </a:pathLst>
            </a:custGeom>
            <a:blipFill>
              <a:blip r:embed="rId4">
                <a:alphaModFix amt="0"/>
              </a:blip>
              <a:stretch>
                <a:fillRect t="-84897" r="-673554" b="-72972"/>
              </a:stretch>
            </a:blipFill>
          </p:spPr>
          <p:txBody>
            <a:bodyPr/>
            <a:lstStyle/>
            <a:p>
              <a:endParaRPr lang="fr-FR" sz="1200"/>
            </a:p>
          </p:txBody>
        </p:sp>
        <p:sp>
          <p:nvSpPr>
            <p:cNvPr id="15" name="TextBox 15"/>
            <p:cNvSpPr txBox="1"/>
            <p:nvPr/>
          </p:nvSpPr>
          <p:spPr>
            <a:xfrm>
              <a:off x="0" y="-19050"/>
              <a:ext cx="709246" cy="848171"/>
            </a:xfrm>
            <a:prstGeom prst="rect">
              <a:avLst/>
            </a:prstGeom>
          </p:spPr>
          <p:txBody>
            <a:bodyPr lIns="0" tIns="0" rIns="0" bIns="0" rtlCol="0" anchor="ctr"/>
            <a:lstStyle/>
            <a:p>
              <a:pPr algn="r">
                <a:lnSpc>
                  <a:spcPts val="2400"/>
                </a:lnSpc>
              </a:pPr>
              <a:r>
                <a:rPr lang="en-US" sz="2000" b="1">
                  <a:solidFill>
                    <a:srgbClr val="0368B1"/>
                  </a:solidFill>
                  <a:latin typeface="Arial Bold"/>
                  <a:ea typeface="Arial Bold"/>
                  <a:cs typeface="Arial Bold"/>
                  <a:sym typeface="Arial Bold"/>
                </a:rPr>
                <a:t>9</a:t>
              </a:r>
            </a:p>
          </p:txBody>
        </p:sp>
      </p:grpSp>
      <p:sp>
        <p:nvSpPr>
          <p:cNvPr id="16" name="AutoShape 16"/>
          <p:cNvSpPr/>
          <p:nvPr/>
        </p:nvSpPr>
        <p:spPr>
          <a:xfrm flipH="1" flipV="1">
            <a:off x="11169463" y="6384337"/>
            <a:ext cx="0" cy="274094"/>
          </a:xfrm>
          <a:prstGeom prst="line">
            <a:avLst/>
          </a:prstGeom>
          <a:ln w="9525" cap="rnd">
            <a:solidFill>
              <a:srgbClr val="000000">
                <a:alpha val="74902"/>
              </a:srgbClr>
            </a:solidFill>
            <a:prstDash val="solid"/>
            <a:headEnd type="none" w="sm" len="sm"/>
            <a:tailEnd type="none" w="sm" len="sm"/>
          </a:ln>
        </p:spPr>
        <p:txBody>
          <a:bodyPr/>
          <a:lstStyle/>
          <a:p>
            <a:endParaRPr lang="fr-FR" sz="1200"/>
          </a:p>
        </p:txBody>
      </p:sp>
      <p:pic>
        <p:nvPicPr>
          <p:cNvPr id="17" name="Image 16">
            <a:extLst>
              <a:ext uri="{FF2B5EF4-FFF2-40B4-BE49-F238E27FC236}">
                <a16:creationId xmlns:a16="http://schemas.microsoft.com/office/drawing/2014/main" id="{98702FBB-DF82-17D1-20FD-D40F47739A19}"/>
              </a:ext>
            </a:extLst>
          </p:cNvPr>
          <p:cNvPicPr>
            <a:picLocks noChangeAspect="1"/>
          </p:cNvPicPr>
          <p:nvPr/>
        </p:nvPicPr>
        <p:blipFill>
          <a:blip r:embed="rId5"/>
          <a:stretch>
            <a:fillRect/>
          </a:stretch>
        </p:blipFill>
        <p:spPr>
          <a:xfrm>
            <a:off x="1402119" y="990521"/>
            <a:ext cx="9194800" cy="5172076"/>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272.77448818897636,&quot;left&quot;:257.65905511811025,&quot;top&quot;:190.9234645669291,&quot;width&quot;:473.5007086614173}"/>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29.79464566929136,&quot;left&quot;:61.557637795275596,&quot;top&quot;:169.46055118110237,&quot;width&quot;:857.142598425197}"/>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29.79464566929136,&quot;left&quot;:61.557637795275596,&quot;top&quot;:169.46055118110237,&quot;width&quot;:857.142598425197}"/>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272.77448818897636,&quot;left&quot;:257.65905511811025,&quot;top&quot;:190.9234645669291,&quot;width&quot;:473.5007086614173}"/>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272.77448818897636,&quot;left&quot;:257.65905511811025,&quot;top&quot;:190.9234645669291,&quot;width&quot;:473.5007086614173}"/>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272.77448818897636,&quot;left&quot;:257.65905511811025,&quot;top&quot;:190.9234645669291,&quot;width&quot;:473.5007086614173}"/>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272.77448818897636,&quot;left&quot;:257.65905511811025,&quot;top&quot;:190.9234645669291,&quot;width&quot;:473.5007086614173}"/>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272.77448818897636,&quot;left&quot;:257.65905511811025,&quot;top&quot;:190.9234645669291,&quot;width&quot;:473.5007086614173}"/>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272.77448818897636,&quot;left&quot;:257.65905511811025,&quot;top&quot;:190.9234645669291,&quot;width&quot;:473.5007086614173}"/>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66.59188976377953,&quot;left&quot;:44.12905511811023,&quot;top&quot;:150.54267716535432,&quot;width&quot;:529.2615748031496}"/>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29.79464566929136,&quot;left&quot;:61.557637795275596,&quot;top&quot;:169.46055118110237,&quot;width&quot;:857.142598425197}"/>
</p:tagLst>
</file>

<file path=ppt/theme/theme1.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178</TotalTime>
  <Words>2134</Words>
  <Application>Microsoft Office PowerPoint</Application>
  <PresentationFormat>Grand écran</PresentationFormat>
  <Paragraphs>396</Paragraphs>
  <Slides>32</Slides>
  <Notes>11</Notes>
  <HiddenSlides>0</HiddenSlides>
  <MMClips>2</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32</vt:i4>
      </vt:variant>
    </vt:vector>
  </HeadingPairs>
  <TitlesOfParts>
    <vt:vector size="44" baseType="lpstr">
      <vt:lpstr>等线</vt:lpstr>
      <vt:lpstr>Microsoft GothicNeo</vt:lpstr>
      <vt:lpstr>微软雅黑</vt:lpstr>
      <vt:lpstr>Aptos</vt:lpstr>
      <vt:lpstr>Arial</vt:lpstr>
      <vt:lpstr>Arial Bold</vt:lpstr>
      <vt:lpstr>Arimo Bold</vt:lpstr>
      <vt:lpstr>Calibri</vt:lpstr>
      <vt:lpstr>Open Sans</vt:lpstr>
      <vt:lpstr>Open Sans Bold</vt:lpstr>
      <vt:lpstr>Wingdings</vt:lpstr>
      <vt:lpstr>2_Thème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PDCPD Introduction</vt:lpstr>
      <vt:lpstr>PDCPD Process RIM “Reaction Injection Molding”</vt:lpstr>
      <vt:lpstr>PDCPD : caractéristiques </vt:lpstr>
      <vt:lpstr>Market Application 1 : tracteurs, machines agricoles et de chantier</vt:lpstr>
      <vt:lpstr>Présentation PowerPoint</vt:lpstr>
      <vt:lpstr>Présentation PowerPoint</vt:lpstr>
      <vt:lpstr>Présentation PowerPoint</vt:lpstr>
      <vt:lpstr>Le futur : PDCPD Component Design</vt:lpstr>
      <vt:lpstr>Le projet “PDCPD” de HMR Expert</vt:lpstr>
      <vt:lpstr>Le projet “PDCPD” de HMR Expert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porous Ni-based electrodes/catalysts for water electrolyzer  Xinge JIANG  Supervisor: Hanlin LIAO</dc:title>
  <dc:creator>ruiya</dc:creator>
  <cp:lastModifiedBy>Dominique BONNET SASU DBCE</cp:lastModifiedBy>
  <cp:revision>221</cp:revision>
  <dcterms:created xsi:type="dcterms:W3CDTF">2023-08-09T12:44:55Z</dcterms:created>
  <dcterms:modified xsi:type="dcterms:W3CDTF">2026-06-03T17:02:07Z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2052-12.1.0.15259</vt:lpwstr>
  </property>
</Properties>
</file>